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4"/>
  </p:sldMasterIdLst>
  <p:notesMasterIdLst>
    <p:notesMasterId r:id="rId24"/>
  </p:notesMasterIdLst>
  <p:sldIdLst>
    <p:sldId id="256" r:id="rId5"/>
    <p:sldId id="257" r:id="rId6"/>
    <p:sldId id="258" r:id="rId7"/>
    <p:sldId id="259" r:id="rId8"/>
    <p:sldId id="260" r:id="rId9"/>
    <p:sldId id="261" r:id="rId10"/>
    <p:sldId id="262" r:id="rId11"/>
    <p:sldId id="263" r:id="rId12"/>
    <p:sldId id="264" r:id="rId13"/>
    <p:sldId id="274" r:id="rId14"/>
    <p:sldId id="265" r:id="rId15"/>
    <p:sldId id="266" r:id="rId16"/>
    <p:sldId id="267" r:id="rId17"/>
    <p:sldId id="268" r:id="rId18"/>
    <p:sldId id="269" r:id="rId19"/>
    <p:sldId id="270" r:id="rId20"/>
    <p:sldId id="271" r:id="rId21"/>
    <p:sldId id="272" r:id="rId22"/>
    <p:sldId id="273"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19B4-6248-4486-87C1-ABB77C37DEE8}">
  <a:tblStyle styleId="{C7D919B4-6248-4486-87C1-ABB77C37DEE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5597" autoAdjust="0"/>
  </p:normalViewPr>
  <p:slideViewPr>
    <p:cSldViewPr snapToGrid="0">
      <p:cViewPr varScale="1">
        <p:scale>
          <a:sx n="144" d="100"/>
          <a:sy n="144" d="100"/>
        </p:scale>
        <p:origin x="72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g>
</file>

<file path=ppt/media/image2.jpg>
</file>

<file path=ppt/media/image3.jp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Introduce myself and team members </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2cd1e6a365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2cd1e6a365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filled in some of the values together. Now that you learned how to calculate the missing values, you and your team must fill in the remaining values on your worksheet by the end of the activity.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Let’s move on to learning about “The Big 6 Microorganisms that cause foodborne illness in the U.S.” </a:t>
            </a:r>
            <a:endParaRPr/>
          </a:p>
        </p:txBody>
      </p:sp>
    </p:spTree>
    <p:extLst>
      <p:ext uri="{BB962C8B-B14F-4D97-AF65-F5344CB8AC3E}">
        <p14:creationId xmlns:p14="http://schemas.microsoft.com/office/powerpoint/2010/main" val="41604339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340ba8ed7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340ba8ed7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Sara</a:t>
            </a:r>
            <a:endParaRPr/>
          </a:p>
          <a:p>
            <a:pPr marL="0" lvl="0" indent="0" algn="l" rtl="0">
              <a:spcBef>
                <a:spcPts val="0"/>
              </a:spcBef>
              <a:spcAft>
                <a:spcPts val="0"/>
              </a:spcAft>
              <a:buNone/>
            </a:pPr>
            <a:r>
              <a:rPr lang="en"/>
              <a:t>Finally, let’s walk through how to calculate other missing values in our chart by using the cross-multiply and divide protocol. </a:t>
            </a:r>
            <a:endParaRPr/>
          </a:p>
          <a:p>
            <a:pPr marL="0" lvl="0" indent="0" algn="l" rtl="0">
              <a:spcBef>
                <a:spcPts val="0"/>
              </a:spcBef>
              <a:spcAft>
                <a:spcPts val="0"/>
              </a:spcAft>
              <a:buNone/>
            </a:pPr>
            <a:r>
              <a:rPr lang="en"/>
              <a:t>Be sure to round up to the nearest whole number as there can’t be fractions of people who consumed an item (we are whole people!)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2cd1e6a365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2cd1e6a365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Sara</a:t>
            </a:r>
            <a:endParaRPr/>
          </a:p>
          <a:p>
            <a:pPr marL="0" lvl="0" indent="0" algn="l" rtl="0">
              <a:spcBef>
                <a:spcPts val="0"/>
              </a:spcBef>
              <a:spcAft>
                <a:spcPts val="0"/>
              </a:spcAft>
              <a:buNone/>
            </a:pPr>
            <a:r>
              <a:rPr lang="en"/>
              <a:t>Finally, let’s walk through how to calculate other missing values in our chart by using the cross-multiply and divide protocol. </a:t>
            </a:r>
            <a:endParaRPr/>
          </a:p>
          <a:p>
            <a:pPr marL="0" lvl="0" indent="0" algn="l" rtl="0">
              <a:spcBef>
                <a:spcPts val="0"/>
              </a:spcBef>
              <a:spcAft>
                <a:spcPts val="0"/>
              </a:spcAft>
              <a:buNone/>
            </a:pPr>
            <a:r>
              <a:rPr lang="en"/>
              <a:t>Be sure to round up to the nearest whole number as there can’t be fractions of people who consumed an item (we are whole people!)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2cd1e6a365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2cd1e6a365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filled in some of the values together. Now that you learned how to calculate the missing values, you and your team must fill in the remaining values on your worksheet by the end of the activity.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Let’s move on to learning about “The Big 6 Microorganisms that cause foodborne illness in the U.S.”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2cd1e6a365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2cd1e6a365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2cd1e6a365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2cd1e6a365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microorganisms listed here are called “The Big 6” because they are the primary contributors to foodborne illness in the U.S. as defined by the Food and Drug Administration. The CDC states there are around 126,000 hospitalizations from foodborne diseases each year in the U.S., the majority of those hospitalizations coming from these organisms. This value is believed to be under-reported by 25-30%. Why do you think that is? (pause for responses). The reason is that the majority of these microorganisms cause acute or self-limiting reactions that last between 24-72 hours. The more serious cases can last for weeks or have residual effects for years. For example, people who have more severe cases of E. coli can develop kidney infection and can experiences symptoms of IBS for years after their E. coli diagnosis. Long story short, we want to prevent infection from these organisms. </a:t>
            </a:r>
            <a:endParaRPr dirty="0"/>
          </a:p>
          <a:p>
            <a:pPr marL="0" lvl="0" indent="0" algn="l" rtl="0">
              <a:spcBef>
                <a:spcPts val="0"/>
              </a:spcBef>
              <a:spcAft>
                <a:spcPts val="0"/>
              </a:spcAft>
              <a:buNone/>
            </a:pPr>
            <a:br>
              <a:rPr lang="en" dirty="0"/>
            </a:br>
            <a:r>
              <a:rPr lang="en" dirty="0"/>
              <a:t>You can see there are four types of bacteria and there are two types of viruses. I want to make a distinction between Salmonella typhi and non-typhoidal Salmonella. “Typhi” refers to the species of Salmonella and non-typhoidal refers to everything else. There are over 200 serotypes of Salmonella identified but typhi is of particular interest because it causes more severe infections compared to the other species. </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2cd1e6a365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2cd1e6a365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are a lot of similarities between what the students reported and what is normally caused by some of the Big 6 organisms. The problem is… there are a lot of overlapping symptoms between the organisms, so we can’t diagnose the microbe that infected students based on symptoms alone. </a:t>
            </a:r>
            <a:endParaRPr/>
          </a:p>
          <a:p>
            <a:pPr marL="0" lvl="0" indent="0" algn="l" rtl="0">
              <a:spcBef>
                <a:spcPts val="0"/>
              </a:spcBef>
              <a:spcAft>
                <a:spcPts val="0"/>
              </a:spcAft>
              <a:buNone/>
            </a:pPr>
            <a:endParaRPr/>
          </a:p>
          <a:p>
            <a:pPr marL="0" lvl="0" indent="0" algn="l" rtl="0">
              <a:spcBef>
                <a:spcPts val="0"/>
              </a:spcBef>
              <a:spcAft>
                <a:spcPts val="0"/>
              </a:spcAft>
              <a:buNone/>
            </a:pPr>
            <a:r>
              <a:rPr lang="en"/>
              <a:t>Handwashing is the most important prevention practice for all foodborne illnesses. This is because our hands act as vectors between surfaces and food items. If we touch food after we have touched the surface of a contaminated surface (e.g., a cutting board) or after going to the restroom then we have contaminated that food item. Cooking food to a high temperature to kill off the organism and avoiding unclean drinking water/ ice are also good prevention practices.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40ba8ed7f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40ba8ed7f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are a lot of similarities between what the students reported and what is normally caused by some of the Big 6 organisms. The problem is… there are a lot of overlapping symptoms between the organisms, so we can’t diagnose the microbe that infected students based on symptoms alone. </a:t>
            </a:r>
            <a:endParaRPr/>
          </a:p>
          <a:p>
            <a:pPr marL="0" lvl="0" indent="0" algn="l" rtl="0">
              <a:spcBef>
                <a:spcPts val="0"/>
              </a:spcBef>
              <a:spcAft>
                <a:spcPts val="0"/>
              </a:spcAft>
              <a:buNone/>
            </a:pPr>
            <a:endParaRPr/>
          </a:p>
          <a:p>
            <a:pPr marL="0" lvl="0" indent="0" algn="l" rtl="0">
              <a:spcBef>
                <a:spcPts val="0"/>
              </a:spcBef>
              <a:spcAft>
                <a:spcPts val="0"/>
              </a:spcAft>
              <a:buNone/>
            </a:pPr>
            <a:r>
              <a:rPr lang="en"/>
              <a:t>Handwashing is the most important prevention practice for all foodborne illnesses. This is because our hands act as vectors between surfaces and food items. If we touch food after we have touched the surface of a contaminated surface (e.g., a cutting board) or after going to the restroom then we have contaminated that food item. Cooking food to a high temperature to kill off the organism and avoiding unclean drinking water/ ice are also good prevention practices.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2cd1e6a365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2cd1e6a365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2cd1e6a365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2cd1e6a365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2cd1e6a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2cd1e6a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 of what we will be doing today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cd1e6a365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2cd1e6a36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2cd1e6a36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2cd1e6a36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Sara</a:t>
            </a:r>
            <a:endParaRPr/>
          </a:p>
          <a:p>
            <a:pPr marL="0" lvl="0" indent="0" algn="l" rtl="0">
              <a:spcBef>
                <a:spcPts val="0"/>
              </a:spcBef>
              <a:spcAft>
                <a:spcPts val="0"/>
              </a:spcAft>
              <a:buNone/>
            </a:pPr>
            <a:r>
              <a:rPr lang="en"/>
              <a:t>Explain the scenario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2cd1e6a365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2cd1e6a365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Sara </a:t>
            </a:r>
            <a:endParaRPr dirty="0"/>
          </a:p>
          <a:p>
            <a:pPr marL="0" lvl="0" indent="0" algn="l" rtl="0">
              <a:spcBef>
                <a:spcPts val="0"/>
              </a:spcBef>
              <a:spcAft>
                <a:spcPts val="0"/>
              </a:spcAft>
              <a:buNone/>
            </a:pPr>
            <a:r>
              <a:rPr lang="en" dirty="0"/>
              <a:t>This is an attack rate chart. It is typically created by a member of the local health department, or the CDC if the outbreak becomes multi-state, by interviewing each student to determine what they consumed and did not consume and if they reported ill during the outbreak time period. Let’s go through it. On the far left column, there is each food item that was served during the school potluck. Next, there is the number of students who attended the potluck and ate the food item. In the next column, there are the number of students who ate the food item </a:t>
            </a:r>
            <a:r>
              <a:rPr lang="en" u="sng" dirty="0"/>
              <a:t>and</a:t>
            </a:r>
            <a:r>
              <a:rPr lang="en" dirty="0"/>
              <a:t> reported ill the next day. The fourth column has the attack rate reported as a percentage. A high attack rate means that out of the number of students who ate that particular food item, a large proportion of them became ill after eating. The next 3 columns decide the rate of students who did </a:t>
            </a:r>
            <a:r>
              <a:rPr lang="en" u="sng" dirty="0"/>
              <a:t>not</a:t>
            </a:r>
            <a:r>
              <a:rPr lang="en" dirty="0"/>
              <a:t> eat the food item but still reported ill. A high rate indicates that food item is probably not the source of the outbreak since the students didn’t eat it but they still became ill. The rate is also reported as a percentage. You will notice the person who created this attack rate chart forgot to fill in some pieces of information that is important to your investigation. Therefore, your team will be responsible for completing the missing pieces of information by the end of this activity. First, let’s fill in some of the information together.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2cd1e6a365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2cd1e6a365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Sara</a:t>
            </a:r>
            <a:endParaRPr/>
          </a:p>
          <a:p>
            <a:pPr marL="0" lvl="0" indent="0" algn="l" rtl="0">
              <a:spcBef>
                <a:spcPts val="0"/>
              </a:spcBef>
              <a:spcAft>
                <a:spcPts val="0"/>
              </a:spcAft>
              <a:buNone/>
            </a:pPr>
            <a:r>
              <a:rPr lang="en"/>
              <a:t>Let’s walk through how to calculate a missing attack rate in our chart. </a:t>
            </a:r>
            <a:endParaRPr/>
          </a:p>
          <a:p>
            <a:pPr marL="0" lvl="0" indent="0" algn="l" rtl="0">
              <a:spcBef>
                <a:spcPts val="0"/>
              </a:spcBef>
              <a:spcAft>
                <a:spcPts val="0"/>
              </a:spcAft>
              <a:buNone/>
            </a:pPr>
            <a:r>
              <a:rPr lang="en"/>
              <a:t>(Each section will be set to display on the slide separately)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40ba8ed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340ba8ed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Sara</a:t>
            </a:r>
            <a:endParaRPr dirty="0"/>
          </a:p>
          <a:p>
            <a:pPr marL="0" lvl="0" indent="0" algn="l" rtl="0">
              <a:spcBef>
                <a:spcPts val="0"/>
              </a:spcBef>
              <a:spcAft>
                <a:spcPts val="0"/>
              </a:spcAft>
              <a:buNone/>
            </a:pPr>
            <a:r>
              <a:rPr lang="en" dirty="0"/>
              <a:t>Let’s walk through how to calculate a missing attack rate in our chart. </a:t>
            </a:r>
            <a:endParaRPr dirty="0"/>
          </a:p>
          <a:p>
            <a:pPr marL="0" lvl="0" indent="0" algn="l" rtl="0">
              <a:spcBef>
                <a:spcPts val="0"/>
              </a:spcBef>
              <a:spcAft>
                <a:spcPts val="0"/>
              </a:spcAft>
              <a:buNone/>
            </a:pPr>
            <a:r>
              <a:rPr lang="en" dirty="0"/>
              <a:t>(Each section will be set to display on the slide separately)</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2cd1e6a365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2cd1e6a365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Sara</a:t>
            </a:r>
            <a:endParaRPr dirty="0"/>
          </a:p>
          <a:p>
            <a:pPr marL="0" lvl="0" indent="0" algn="l" rtl="0">
              <a:spcBef>
                <a:spcPts val="0"/>
              </a:spcBef>
              <a:spcAft>
                <a:spcPts val="0"/>
              </a:spcAft>
              <a:buNone/>
            </a:pPr>
            <a:r>
              <a:rPr lang="en" dirty="0"/>
              <a:t>Let’s walk through how to calculate a missing rate and go through some related concepts.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 high rate probably means that food item isn’t the source of the outbreak because the students reported ill even when they didn’t eat that particular food item. </a:t>
            </a:r>
            <a:endParaRPr dirty="0"/>
          </a:p>
          <a:p>
            <a:pPr marL="0" lvl="0" indent="0" algn="l" rtl="0">
              <a:spcBef>
                <a:spcPts val="0"/>
              </a:spcBef>
              <a:spcAft>
                <a:spcPts val="0"/>
              </a:spcAft>
              <a:buNone/>
            </a:pPr>
            <a:r>
              <a:rPr lang="en" dirty="0"/>
              <a:t>A high attack rate and a low rate means that food item should be one of concern because a high proportion of students became ill when eating that food item and those who didn’t eat the food item didn’t become ill. </a:t>
            </a:r>
            <a:endParaRPr dirty="0"/>
          </a:p>
          <a:p>
            <a:pPr marL="0" lvl="0" indent="0" algn="l" rtl="0">
              <a:spcBef>
                <a:spcPts val="0"/>
              </a:spcBef>
              <a:spcAft>
                <a:spcPts val="0"/>
              </a:spcAft>
              <a:buNone/>
            </a:pPr>
            <a:r>
              <a:rPr lang="en" dirty="0"/>
              <a:t>A high attack rate and a high rate could be a tricky situation. It is possible the food item is the source of the outbreak because of the high rate, however, because of the high rate, it means people who didn’t eat the item also became sick. This may suggest that students who ate the contaminated food item also ate this particular item. It would make sense if the contaminated item was a beverage or main course and then this item was a side dish, for example.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340ba8ed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340ba8ed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Sara</a:t>
            </a:r>
            <a:endParaRPr dirty="0"/>
          </a:p>
          <a:p>
            <a:pPr marL="0" lvl="0" indent="0" algn="l" rtl="0">
              <a:spcBef>
                <a:spcPts val="0"/>
              </a:spcBef>
              <a:spcAft>
                <a:spcPts val="0"/>
              </a:spcAft>
              <a:buNone/>
            </a:pPr>
            <a:r>
              <a:rPr lang="en" dirty="0"/>
              <a:t>Let’s walk through how to calculate a missing rate and go through some related concepts.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 high rate probably means that food item isn’t the source of the outbreak because the students reported ill even when they didn’t eat that particular food item. </a:t>
            </a:r>
          </a:p>
          <a:p>
            <a:pPr marL="0" lvl="0" indent="0" algn="l" rtl="0">
              <a:spcBef>
                <a:spcPts val="0"/>
              </a:spcBef>
              <a:spcAft>
                <a:spcPts val="0"/>
              </a:spcAft>
              <a:buNone/>
            </a:pPr>
            <a:r>
              <a:rPr lang="en" dirty="0"/>
              <a:t>A low rate may mean that the food item could be of concern, especially if it also has a high attack rate, because it means that those who did not eat the food item didn’t become ill. </a:t>
            </a:r>
          </a:p>
          <a:p>
            <a:pPr marL="0" lvl="0" indent="0" algn="l" rtl="0">
              <a:spcBef>
                <a:spcPts val="0"/>
              </a:spcBef>
              <a:spcAft>
                <a:spcPts val="0"/>
              </a:spcAft>
              <a:buNone/>
            </a:pPr>
            <a:endParaRPr dirty="0"/>
          </a:p>
          <a:p>
            <a:pPr marL="0" lvl="0" indent="0" algn="l" rtl="0">
              <a:spcBef>
                <a:spcPts val="0"/>
              </a:spcBef>
              <a:spcAft>
                <a:spcPts val="0"/>
              </a:spcAft>
              <a:buNone/>
            </a:pPr>
            <a:r>
              <a:rPr lang="en" dirty="0"/>
              <a:t>A high attack rate and a low rate means that food item should be one of concern because a high proportion of students became ill when eating that food item and those who didn’t eat the food item didn’t become ill. </a:t>
            </a:r>
          </a:p>
          <a:p>
            <a:pPr marL="0" lvl="0" indent="0" algn="l" rtl="0">
              <a:spcBef>
                <a:spcPts val="0"/>
              </a:spcBef>
              <a:spcAft>
                <a:spcPts val="0"/>
              </a:spcAft>
              <a:buNone/>
            </a:pPr>
            <a:endParaRPr dirty="0"/>
          </a:p>
          <a:p>
            <a:pPr marL="0" lvl="0" indent="0" algn="l" rtl="0">
              <a:spcBef>
                <a:spcPts val="0"/>
              </a:spcBef>
              <a:spcAft>
                <a:spcPts val="0"/>
              </a:spcAft>
              <a:buNone/>
            </a:pPr>
            <a:r>
              <a:rPr lang="en" dirty="0"/>
              <a:t>A high attack rate and a high rate could be a tricky situation. It is possible the food item is the source of the outbreak because of the high rate, however, because of the high rate, it means people who didn’t eat the item also became sick. This may suggest that students who ate the contaminated food item also ate this particular item. It would make sense if the contaminated item was a beverage or main course and then this item was a side dish, for example. </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4440100" y="0"/>
            <a:ext cx="4703898" cy="5143501"/>
          </a:xfrm>
          <a:prstGeom prst="rect">
            <a:avLst/>
          </a:prstGeom>
          <a:noFill/>
          <a:ln>
            <a:noFill/>
          </a:ln>
        </p:spPr>
      </p:pic>
      <p:sp>
        <p:nvSpPr>
          <p:cNvPr id="55" name="Google Shape;55;p13"/>
          <p:cNvSpPr txBox="1">
            <a:spLocks noGrp="1"/>
          </p:cNvSpPr>
          <p:nvPr>
            <p:ph type="ctrTitle"/>
          </p:nvPr>
        </p:nvSpPr>
        <p:spPr>
          <a:xfrm>
            <a:off x="767725" y="433275"/>
            <a:ext cx="6310800" cy="2760000"/>
          </a:xfrm>
          <a:prstGeom prst="rect">
            <a:avLst/>
          </a:prstGeom>
          <a:solidFill>
            <a:schemeClr val="lt1"/>
          </a:solidFill>
          <a:ln w="38100" cap="flat" cmpd="sng">
            <a:solidFill>
              <a:srgbClr val="0000FF"/>
            </a:solidFill>
            <a:prstDash val="solid"/>
            <a:round/>
            <a:headEnd type="none" w="sm" len="sm"/>
            <a:tailEnd type="none" w="sm" len="sm"/>
          </a:ln>
        </p:spPr>
        <p:txBody>
          <a:bodyPr spcFirstLastPara="1" wrap="square" lIns="91425" tIns="91425" rIns="91425" bIns="91425" anchor="b" anchorCtr="0">
            <a:normAutofit/>
          </a:bodyPr>
          <a:lstStyle/>
          <a:p>
            <a:pPr marL="0" lvl="0" indent="0" algn="ctr" rtl="0">
              <a:spcBef>
                <a:spcPts val="0"/>
              </a:spcBef>
              <a:spcAft>
                <a:spcPts val="0"/>
              </a:spcAft>
              <a:buNone/>
            </a:pPr>
            <a:r>
              <a:rPr lang="en">
                <a:solidFill>
                  <a:srgbClr val="00FF00"/>
                </a:solidFill>
              </a:rPr>
              <a:t>ENVIRONMENTAL FOOD CONTAMINATION</a:t>
            </a:r>
            <a:endParaRPr>
              <a:solidFill>
                <a:srgbClr val="00FF00"/>
              </a:solidFill>
            </a:endParaRPr>
          </a:p>
        </p:txBody>
      </p:sp>
      <p:sp>
        <p:nvSpPr>
          <p:cNvPr id="56" name="Google Shape;56;p13"/>
          <p:cNvSpPr txBox="1">
            <a:spLocks noGrp="1"/>
          </p:cNvSpPr>
          <p:nvPr>
            <p:ph type="subTitle" idx="1"/>
          </p:nvPr>
        </p:nvSpPr>
        <p:spPr>
          <a:xfrm>
            <a:off x="796975" y="3357638"/>
            <a:ext cx="6252300" cy="792600"/>
          </a:xfrm>
          <a:prstGeom prst="rect">
            <a:avLst/>
          </a:prstGeom>
          <a:solidFill>
            <a:schemeClr val="lt1"/>
          </a:solidFill>
          <a:ln w="38100" cap="flat" cmpd="sng">
            <a:solidFill>
              <a:srgbClr val="0000FF"/>
            </a:solidFill>
            <a:prstDash val="solid"/>
            <a:round/>
            <a:headEnd type="none" w="sm" len="sm"/>
            <a:tailEnd type="none" w="sm" len="sm"/>
          </a:ln>
        </p:spPr>
        <p:txBody>
          <a:bodyPr spcFirstLastPara="1" wrap="square" lIns="91425" tIns="91425" rIns="91425" bIns="91425" anchor="ctr" anchorCtr="0">
            <a:normAutofit/>
          </a:bodyPr>
          <a:lstStyle/>
          <a:p>
            <a:pPr marL="0" lvl="0" indent="0" algn="ctr" rtl="0">
              <a:spcBef>
                <a:spcPts val="0"/>
              </a:spcBef>
              <a:spcAft>
                <a:spcPts val="0"/>
              </a:spcAft>
              <a:buNone/>
            </a:pPr>
            <a:r>
              <a:rPr lang="en"/>
              <a:t>DISEASE DETECTIVES</a:t>
            </a:r>
            <a:endParaRPr/>
          </a:p>
        </p:txBody>
      </p:sp>
      <p:sp>
        <p:nvSpPr>
          <p:cNvPr id="57" name="Google Shape;57;p13"/>
          <p:cNvSpPr txBox="1">
            <a:spLocks noGrp="1"/>
          </p:cNvSpPr>
          <p:nvPr>
            <p:ph type="subTitle" idx="1"/>
          </p:nvPr>
        </p:nvSpPr>
        <p:spPr>
          <a:xfrm>
            <a:off x="4914100" y="4314601"/>
            <a:ext cx="4119000" cy="748124"/>
          </a:xfrm>
          <a:prstGeom prst="rect">
            <a:avLst/>
          </a:prstGeom>
          <a:solidFill>
            <a:schemeClr val="lt1"/>
          </a:solidFill>
          <a:ln w="38100" cap="flat" cmpd="sng">
            <a:solidFill>
              <a:srgbClr val="0000FF"/>
            </a:solidFill>
            <a:prstDash val="solid"/>
            <a:round/>
            <a:headEnd type="none" w="sm" len="sm"/>
            <a:tailEnd type="none" w="sm" len="sm"/>
          </a:ln>
        </p:spPr>
        <p:txBody>
          <a:bodyPr spcFirstLastPara="1" wrap="square" lIns="91425" tIns="91425" rIns="91425" bIns="91425" anchor="ctr" anchorCtr="0">
            <a:normAutofit/>
          </a:bodyPr>
          <a:lstStyle/>
          <a:p>
            <a:pPr marL="0" lvl="0" indent="0" algn="ctr" rtl="0">
              <a:lnSpc>
                <a:spcPct val="80000"/>
              </a:lnSpc>
              <a:spcBef>
                <a:spcPts val="0"/>
              </a:spcBef>
              <a:spcAft>
                <a:spcPts val="0"/>
              </a:spcAft>
              <a:buSzPts val="935"/>
              <a:buNone/>
            </a:pPr>
            <a:r>
              <a:rPr lang="en" sz="1480" dirty="0"/>
              <a:t>SARA BURCHAM</a:t>
            </a:r>
          </a:p>
          <a:p>
            <a:pPr marL="0" lvl="0" indent="0" algn="ctr" rtl="0">
              <a:lnSpc>
                <a:spcPct val="80000"/>
              </a:lnSpc>
              <a:spcBef>
                <a:spcPts val="0"/>
              </a:spcBef>
              <a:spcAft>
                <a:spcPts val="0"/>
              </a:spcAft>
              <a:buSzPts val="935"/>
              <a:buNone/>
            </a:pPr>
            <a:r>
              <a:rPr lang="en" sz="1480" dirty="0"/>
              <a:t> ABHI SREELATHA PRABHU</a:t>
            </a:r>
          </a:p>
          <a:p>
            <a:pPr marL="0" lvl="0" indent="0" algn="ctr" rtl="0">
              <a:lnSpc>
                <a:spcPct val="80000"/>
              </a:lnSpc>
              <a:spcBef>
                <a:spcPts val="0"/>
              </a:spcBef>
              <a:spcAft>
                <a:spcPts val="0"/>
              </a:spcAft>
              <a:buSzPts val="935"/>
              <a:buNone/>
            </a:pPr>
            <a:r>
              <a:rPr lang="en-US" sz="1480" dirty="0"/>
              <a:t>DANYA KIYDAL</a:t>
            </a:r>
            <a:endParaRPr sz="148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graphicFrame>
        <p:nvGraphicFramePr>
          <p:cNvPr id="158" name="Google Shape;158;p24"/>
          <p:cNvGraphicFramePr/>
          <p:nvPr>
            <p:extLst>
              <p:ext uri="{D42A27DB-BD31-4B8C-83A1-F6EECF244321}">
                <p14:modId xmlns:p14="http://schemas.microsoft.com/office/powerpoint/2010/main" val="645352645"/>
              </p:ext>
            </p:extLst>
          </p:nvPr>
        </p:nvGraphicFramePr>
        <p:xfrm>
          <a:off x="173813" y="225000"/>
          <a:ext cx="8796375" cy="4772880"/>
        </p:xfrm>
        <a:graphic>
          <a:graphicData uri="http://schemas.openxmlformats.org/drawingml/2006/table">
            <a:tbl>
              <a:tblPr>
                <a:noFill/>
                <a:tableStyleId>{C7D919B4-6248-4486-87C1-ABB77C37DEE8}</a:tableStyleId>
              </a:tblPr>
              <a:tblGrid>
                <a:gridCol w="1466750">
                  <a:extLst>
                    <a:ext uri="{9D8B030D-6E8A-4147-A177-3AD203B41FA5}">
                      <a16:colId xmlns:a16="http://schemas.microsoft.com/office/drawing/2014/main" val="20000"/>
                    </a:ext>
                  </a:extLst>
                </a:gridCol>
                <a:gridCol w="1038125">
                  <a:extLst>
                    <a:ext uri="{9D8B030D-6E8A-4147-A177-3AD203B41FA5}">
                      <a16:colId xmlns:a16="http://schemas.microsoft.com/office/drawing/2014/main" val="20001"/>
                    </a:ext>
                  </a:extLst>
                </a:gridCol>
                <a:gridCol w="1466725">
                  <a:extLst>
                    <a:ext uri="{9D8B030D-6E8A-4147-A177-3AD203B41FA5}">
                      <a16:colId xmlns:a16="http://schemas.microsoft.com/office/drawing/2014/main" val="20002"/>
                    </a:ext>
                  </a:extLst>
                </a:gridCol>
                <a:gridCol w="972425">
                  <a:extLst>
                    <a:ext uri="{9D8B030D-6E8A-4147-A177-3AD203B41FA5}">
                      <a16:colId xmlns:a16="http://schemas.microsoft.com/office/drawing/2014/main" val="20003"/>
                    </a:ext>
                  </a:extLst>
                </a:gridCol>
                <a:gridCol w="969300">
                  <a:extLst>
                    <a:ext uri="{9D8B030D-6E8A-4147-A177-3AD203B41FA5}">
                      <a16:colId xmlns:a16="http://schemas.microsoft.com/office/drawing/2014/main" val="20004"/>
                    </a:ext>
                  </a:extLst>
                </a:gridCol>
                <a:gridCol w="1979425">
                  <a:extLst>
                    <a:ext uri="{9D8B030D-6E8A-4147-A177-3AD203B41FA5}">
                      <a16:colId xmlns:a16="http://schemas.microsoft.com/office/drawing/2014/main" val="20005"/>
                    </a:ext>
                  </a:extLst>
                </a:gridCol>
                <a:gridCol w="903625">
                  <a:extLst>
                    <a:ext uri="{9D8B030D-6E8A-4147-A177-3AD203B41FA5}">
                      <a16:colId xmlns:a16="http://schemas.microsoft.com/office/drawing/2014/main" val="20006"/>
                    </a:ext>
                  </a:extLst>
                </a:gridCol>
              </a:tblGrid>
              <a:tr h="328550">
                <a:tc>
                  <a:txBody>
                    <a:bodyPr/>
                    <a:lstStyle/>
                    <a:p>
                      <a:pPr marL="0" lvl="0" indent="0" algn="ctr" rtl="0">
                        <a:spcBef>
                          <a:spcPts val="0"/>
                        </a:spcBef>
                        <a:spcAft>
                          <a:spcPts val="0"/>
                        </a:spcAft>
                        <a:buNone/>
                      </a:pPr>
                      <a:r>
                        <a:rPr lang="en" sz="1000" b="1">
                          <a:solidFill>
                            <a:schemeClr val="lt1"/>
                          </a:solidFill>
                        </a:rPr>
                        <a:t>Food Item</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Ate </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Ate &amp; Reported Ill</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Attack Rate</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Did not Eat </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Did not Eat &amp; Reported Ill </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Rate</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328550">
                <a:tc>
                  <a:txBody>
                    <a:bodyPr/>
                    <a:lstStyle/>
                    <a:p>
                      <a:pPr marL="0" lvl="0" indent="0" algn="l" rtl="0">
                        <a:lnSpc>
                          <a:spcPct val="115000"/>
                        </a:lnSpc>
                        <a:spcBef>
                          <a:spcPts val="1200"/>
                        </a:spcBef>
                        <a:spcAft>
                          <a:spcPts val="1200"/>
                        </a:spcAft>
                        <a:buNone/>
                      </a:pPr>
                      <a:r>
                        <a:rPr lang="en" sz="1000" dirty="0">
                          <a:solidFill>
                            <a:schemeClr val="dk1"/>
                          </a:solidFill>
                        </a:rPr>
                        <a:t>Steamed carrots</a:t>
                      </a:r>
                      <a:endParaRPr sz="1000" dirty="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dirty="0">
                          <a:solidFill>
                            <a:schemeClr val="dk1"/>
                          </a:solidFill>
                        </a:rPr>
                        <a:t>45 </a:t>
                      </a:r>
                      <a:endParaRPr sz="1000" dirty="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dirty="0">
                          <a:solidFill>
                            <a:schemeClr val="dk1"/>
                          </a:solidFill>
                        </a:rPr>
                        <a:t>5</a:t>
                      </a:r>
                      <a:endParaRPr sz="1000" dirty="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a:solidFill>
                            <a:schemeClr val="dk1"/>
                          </a:solidFill>
                        </a:rPr>
                        <a:t>11.1%</a:t>
                      </a:r>
                      <a:endParaRPr sz="100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a:solidFill>
                            <a:schemeClr val="dk1"/>
                          </a:solidFill>
                        </a:rPr>
                        <a:t>55 </a:t>
                      </a:r>
                      <a:endParaRPr sz="100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spcBef>
                          <a:spcPts val="0"/>
                        </a:spcBef>
                        <a:spcAft>
                          <a:spcPts val="0"/>
                        </a:spcAft>
                        <a:buNone/>
                      </a:pPr>
                      <a:r>
                        <a:rPr lang="en" sz="1000">
                          <a:solidFill>
                            <a:schemeClr val="dk1"/>
                          </a:solidFill>
                        </a:rPr>
                        <a:t>4</a:t>
                      </a:r>
                      <a:endParaRPr sz="100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spcBef>
                          <a:spcPts val="0"/>
                        </a:spcBef>
                        <a:spcAft>
                          <a:spcPts val="0"/>
                        </a:spcAft>
                        <a:buNone/>
                      </a:pPr>
                      <a:r>
                        <a:rPr lang="en" sz="1000">
                          <a:solidFill>
                            <a:schemeClr val="dk1"/>
                          </a:solidFill>
                        </a:rPr>
                        <a:t>7.3%</a:t>
                      </a:r>
                      <a:endParaRPr sz="1000">
                        <a:solidFill>
                          <a:schemeClr val="dk1"/>
                        </a:solidFill>
                      </a:endParaRPr>
                    </a:p>
                  </a:txBody>
                  <a:tcPr marL="91425" marR="91425" marT="91425" marB="91425">
                    <a:lnT w="9525" cap="flat" cmpd="sng">
                      <a:solidFill>
                        <a:schemeClr val="lt1"/>
                      </a:solidFill>
                      <a:prstDash val="solid"/>
                      <a:round/>
                      <a:headEnd type="none" w="sm" len="sm"/>
                      <a:tailEnd type="none" w="sm" len="sm"/>
                    </a:lnT>
                  </a:tcPr>
                </a:tc>
                <a:extLst>
                  <a:ext uri="{0D108BD9-81ED-4DB2-BD59-A6C34878D82A}">
                    <a16:rowId xmlns:a16="http://schemas.microsoft.com/office/drawing/2014/main" val="10001"/>
                  </a:ext>
                </a:extLst>
              </a:tr>
              <a:tr h="328550">
                <a:tc>
                  <a:txBody>
                    <a:bodyPr/>
                    <a:lstStyle/>
                    <a:p>
                      <a:pPr marL="0" lvl="0" indent="0" algn="l" rtl="0">
                        <a:spcBef>
                          <a:spcPts val="0"/>
                        </a:spcBef>
                        <a:spcAft>
                          <a:spcPts val="0"/>
                        </a:spcAft>
                        <a:buNone/>
                      </a:pPr>
                      <a:r>
                        <a:rPr lang="en" sz="1000">
                          <a:solidFill>
                            <a:schemeClr val="dk1"/>
                          </a:solidFill>
                        </a:rPr>
                        <a:t>Green beans</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89</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5</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tc>
                  <a:txBody>
                    <a:bodyPr/>
                    <a:lstStyle/>
                    <a:p>
                      <a:pPr marL="0" lvl="0" indent="0" algn="ctr" rtl="0">
                        <a:lnSpc>
                          <a:spcPct val="115000"/>
                        </a:lnSpc>
                        <a:spcBef>
                          <a:spcPts val="1200"/>
                        </a:spcBef>
                        <a:spcAft>
                          <a:spcPts val="1200"/>
                        </a:spcAft>
                        <a:buNone/>
                      </a:pPr>
                      <a:r>
                        <a:rPr lang="en" sz="1000">
                          <a:solidFill>
                            <a:schemeClr val="dk1"/>
                          </a:solidFill>
                        </a:rPr>
                        <a:t>11</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45.5%</a:t>
                      </a:r>
                      <a:endParaRPr sz="1000">
                        <a:solidFill>
                          <a:schemeClr val="dk1"/>
                        </a:solidFill>
                      </a:endParaRPr>
                    </a:p>
                  </a:txBody>
                  <a:tcPr marL="91425" marR="91425" marT="91425" marB="91425"/>
                </a:tc>
                <a:extLst>
                  <a:ext uri="{0D108BD9-81ED-4DB2-BD59-A6C34878D82A}">
                    <a16:rowId xmlns:a16="http://schemas.microsoft.com/office/drawing/2014/main" val="10002"/>
                  </a:ext>
                </a:extLst>
              </a:tr>
              <a:tr h="328550">
                <a:tc>
                  <a:txBody>
                    <a:bodyPr/>
                    <a:lstStyle/>
                    <a:p>
                      <a:pPr marL="0" lvl="0" indent="0" algn="l" rtl="0">
                        <a:lnSpc>
                          <a:spcPct val="115000"/>
                        </a:lnSpc>
                        <a:spcBef>
                          <a:spcPts val="1200"/>
                        </a:spcBef>
                        <a:spcAft>
                          <a:spcPts val="1200"/>
                        </a:spcAft>
                        <a:buNone/>
                      </a:pPr>
                      <a:r>
                        <a:rPr lang="en" sz="1000">
                          <a:solidFill>
                            <a:schemeClr val="dk1"/>
                          </a:solidFill>
                        </a:rPr>
                        <a:t>Potato salad</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73</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tc>
                  <a:txBody>
                    <a:bodyPr/>
                    <a:lstStyle/>
                    <a:p>
                      <a:pPr marL="0" lvl="0" indent="0" algn="ctr" rtl="0">
                        <a:lnSpc>
                          <a:spcPct val="115000"/>
                        </a:lnSpc>
                        <a:spcBef>
                          <a:spcPts val="1200"/>
                        </a:spcBef>
                        <a:spcAft>
                          <a:spcPts val="1200"/>
                        </a:spcAft>
                        <a:buNone/>
                      </a:pPr>
                      <a:r>
                        <a:rPr lang="en" sz="1000" dirty="0">
                          <a:solidFill>
                            <a:schemeClr val="dk1"/>
                          </a:solidFill>
                        </a:rPr>
                        <a:t>27.4% </a:t>
                      </a:r>
                      <a:endParaRPr sz="1000" dirty="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dirty="0">
                          <a:solidFill>
                            <a:schemeClr val="dk1"/>
                          </a:solidFill>
                        </a:rPr>
                        <a:t>27</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endParaRPr sz="1000">
                        <a:solidFill>
                          <a:schemeClr val="dk1"/>
                        </a:solidFill>
                      </a:endParaRPr>
                    </a:p>
                  </a:txBody>
                  <a:tcPr marL="91425" marR="91425" marT="91425" marB="91425">
                    <a:solidFill>
                      <a:srgbClr val="FFFF00"/>
                    </a:solidFill>
                  </a:tcPr>
                </a:tc>
                <a:extLst>
                  <a:ext uri="{0D108BD9-81ED-4DB2-BD59-A6C34878D82A}">
                    <a16:rowId xmlns:a16="http://schemas.microsoft.com/office/drawing/2014/main" val="10003"/>
                  </a:ext>
                </a:extLst>
              </a:tr>
              <a:tr h="328550">
                <a:tc>
                  <a:txBody>
                    <a:bodyPr/>
                    <a:lstStyle/>
                    <a:p>
                      <a:pPr marL="0" lvl="0" indent="0" algn="l" rtl="0">
                        <a:spcBef>
                          <a:spcPts val="0"/>
                        </a:spcBef>
                        <a:spcAft>
                          <a:spcPts val="0"/>
                        </a:spcAft>
                        <a:buNone/>
                      </a:pPr>
                      <a:r>
                        <a:rPr lang="en" sz="1000">
                          <a:solidFill>
                            <a:schemeClr val="dk1"/>
                          </a:solidFill>
                        </a:rPr>
                        <a:t>Stewed apples</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96</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10 </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dirty="0">
                          <a:solidFill>
                            <a:schemeClr val="dk1"/>
                          </a:solidFill>
                        </a:rPr>
                        <a:t>10.4%</a:t>
                      </a:r>
                      <a:endParaRPr sz="1000" dirty="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dirty="0">
                          <a:solidFill>
                            <a:schemeClr val="dk1"/>
                          </a:solidFill>
                        </a:rPr>
                        <a:t>4</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0.0%</a:t>
                      </a:r>
                      <a:endParaRPr sz="1000">
                        <a:solidFill>
                          <a:schemeClr val="dk1"/>
                        </a:solidFill>
                      </a:endParaRPr>
                    </a:p>
                  </a:txBody>
                  <a:tcPr marL="91425" marR="91425" marT="91425" marB="91425"/>
                </a:tc>
                <a:extLst>
                  <a:ext uri="{0D108BD9-81ED-4DB2-BD59-A6C34878D82A}">
                    <a16:rowId xmlns:a16="http://schemas.microsoft.com/office/drawing/2014/main" val="10004"/>
                  </a:ext>
                </a:extLst>
              </a:tr>
              <a:tr h="328550">
                <a:tc>
                  <a:txBody>
                    <a:bodyPr/>
                    <a:lstStyle/>
                    <a:p>
                      <a:pPr marL="0" lvl="0" indent="0" algn="l" rtl="0">
                        <a:spcBef>
                          <a:spcPts val="0"/>
                        </a:spcBef>
                        <a:spcAft>
                          <a:spcPts val="0"/>
                        </a:spcAft>
                        <a:buNone/>
                      </a:pPr>
                      <a:r>
                        <a:rPr lang="en" sz="1000">
                          <a:solidFill>
                            <a:schemeClr val="dk1"/>
                          </a:solidFill>
                        </a:rPr>
                        <a:t>House salad</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68</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6</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dirty="0">
                          <a:solidFill>
                            <a:schemeClr val="dk1"/>
                          </a:solidFill>
                        </a:rPr>
                        <a:t>8.8%</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32</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7</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b="1" dirty="0">
                          <a:solidFill>
                            <a:srgbClr val="FF0091"/>
                          </a:solidFill>
                        </a:rPr>
                        <a:t>21.9%</a:t>
                      </a:r>
                      <a:endParaRPr sz="1000" b="1" dirty="0">
                        <a:solidFill>
                          <a:srgbClr val="FF0091"/>
                        </a:solidFill>
                      </a:endParaRPr>
                    </a:p>
                  </a:txBody>
                  <a:tcPr marL="91425" marR="91425" marT="91425" marB="91425">
                    <a:solidFill>
                      <a:srgbClr val="FFFF00"/>
                    </a:solidFill>
                  </a:tcPr>
                </a:tc>
                <a:extLst>
                  <a:ext uri="{0D108BD9-81ED-4DB2-BD59-A6C34878D82A}">
                    <a16:rowId xmlns:a16="http://schemas.microsoft.com/office/drawing/2014/main" val="10005"/>
                  </a:ext>
                </a:extLst>
              </a:tr>
              <a:tr h="328550">
                <a:tc>
                  <a:txBody>
                    <a:bodyPr/>
                    <a:lstStyle/>
                    <a:p>
                      <a:pPr marL="0" lvl="0" indent="0" algn="l" rtl="0">
                        <a:spcBef>
                          <a:spcPts val="0"/>
                        </a:spcBef>
                        <a:spcAft>
                          <a:spcPts val="0"/>
                        </a:spcAft>
                        <a:buNone/>
                      </a:pPr>
                      <a:r>
                        <a:rPr lang="en" sz="1000">
                          <a:solidFill>
                            <a:schemeClr val="dk1"/>
                          </a:solidFill>
                        </a:rPr>
                        <a:t>Ranch dressing</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1</a:t>
                      </a:r>
                      <a:endParaRPr sz="1000" dirty="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2.0%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9</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18.0%</a:t>
                      </a:r>
                      <a:endParaRPr sz="1000">
                        <a:solidFill>
                          <a:schemeClr val="dk1"/>
                        </a:solidFill>
                      </a:endParaRPr>
                    </a:p>
                  </a:txBody>
                  <a:tcPr marL="91425" marR="91425" marT="91425" marB="91425"/>
                </a:tc>
                <a:extLst>
                  <a:ext uri="{0D108BD9-81ED-4DB2-BD59-A6C34878D82A}">
                    <a16:rowId xmlns:a16="http://schemas.microsoft.com/office/drawing/2014/main" val="10006"/>
                  </a:ext>
                </a:extLst>
              </a:tr>
              <a:tr h="328550">
                <a:tc>
                  <a:txBody>
                    <a:bodyPr/>
                    <a:lstStyle/>
                    <a:p>
                      <a:pPr marL="0" lvl="0" indent="0" algn="l" rtl="0">
                        <a:spcBef>
                          <a:spcPts val="0"/>
                        </a:spcBef>
                        <a:spcAft>
                          <a:spcPts val="0"/>
                        </a:spcAft>
                        <a:buNone/>
                      </a:pPr>
                      <a:r>
                        <a:rPr lang="en" sz="1000">
                          <a:solidFill>
                            <a:schemeClr val="dk1"/>
                          </a:solidFill>
                        </a:rPr>
                        <a:t>Vinaigrette dressing</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18</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82</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8</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9.7%</a:t>
                      </a:r>
                      <a:endParaRPr sz="1000">
                        <a:solidFill>
                          <a:schemeClr val="dk1"/>
                        </a:solidFill>
                      </a:endParaRPr>
                    </a:p>
                  </a:txBody>
                  <a:tcPr marL="91425" marR="91425" marT="91425" marB="91425"/>
                </a:tc>
                <a:extLst>
                  <a:ext uri="{0D108BD9-81ED-4DB2-BD59-A6C34878D82A}">
                    <a16:rowId xmlns:a16="http://schemas.microsoft.com/office/drawing/2014/main" val="10007"/>
                  </a:ext>
                </a:extLst>
              </a:tr>
              <a:tr h="328550">
                <a:tc>
                  <a:txBody>
                    <a:bodyPr/>
                    <a:lstStyle/>
                    <a:p>
                      <a:pPr marL="0" lvl="0" indent="0" algn="l" rtl="0">
                        <a:spcBef>
                          <a:spcPts val="0"/>
                        </a:spcBef>
                        <a:spcAft>
                          <a:spcPts val="0"/>
                        </a:spcAft>
                        <a:buNone/>
                      </a:pPr>
                      <a:r>
                        <a:rPr lang="en" sz="1000">
                          <a:solidFill>
                            <a:schemeClr val="dk1"/>
                          </a:solidFill>
                        </a:rPr>
                        <a:t>Hamburgers </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91</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15</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16.5%</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0.0%</a:t>
                      </a:r>
                      <a:endParaRPr sz="1000">
                        <a:solidFill>
                          <a:schemeClr val="dk1"/>
                        </a:solidFill>
                      </a:endParaRPr>
                    </a:p>
                  </a:txBody>
                  <a:tcPr marL="91425" marR="91425" marT="91425" marB="91425"/>
                </a:tc>
                <a:extLst>
                  <a:ext uri="{0D108BD9-81ED-4DB2-BD59-A6C34878D82A}">
                    <a16:rowId xmlns:a16="http://schemas.microsoft.com/office/drawing/2014/main" val="10008"/>
                  </a:ext>
                </a:extLst>
              </a:tr>
              <a:tr h="328550">
                <a:tc>
                  <a:txBody>
                    <a:bodyPr/>
                    <a:lstStyle/>
                    <a:p>
                      <a:pPr marL="0" lvl="0" indent="0" algn="l" rtl="0">
                        <a:spcBef>
                          <a:spcPts val="0"/>
                        </a:spcBef>
                        <a:spcAft>
                          <a:spcPts val="0"/>
                        </a:spcAft>
                        <a:buNone/>
                      </a:pPr>
                      <a:r>
                        <a:rPr lang="en" sz="1000">
                          <a:solidFill>
                            <a:schemeClr val="dk1"/>
                          </a:solidFill>
                        </a:rPr>
                        <a:t>Milk</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30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16.7% </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70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20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extLst>
                  <a:ext uri="{0D108BD9-81ED-4DB2-BD59-A6C34878D82A}">
                    <a16:rowId xmlns:a16="http://schemas.microsoft.com/office/drawing/2014/main" val="10009"/>
                  </a:ext>
                </a:extLst>
              </a:tr>
              <a:tr h="328550">
                <a:tc>
                  <a:txBody>
                    <a:bodyPr/>
                    <a:lstStyle/>
                    <a:p>
                      <a:pPr marL="0" lvl="0" indent="0" algn="l" rtl="0">
                        <a:spcBef>
                          <a:spcPts val="0"/>
                        </a:spcBef>
                        <a:spcAft>
                          <a:spcPts val="0"/>
                        </a:spcAft>
                        <a:buNone/>
                      </a:pPr>
                      <a:r>
                        <a:rPr lang="en" sz="1000">
                          <a:solidFill>
                            <a:schemeClr val="dk1"/>
                          </a:solidFill>
                        </a:rPr>
                        <a:t>Water</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100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15</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0.0%</a:t>
                      </a:r>
                      <a:endParaRPr sz="1000" dirty="0">
                        <a:solidFill>
                          <a:schemeClr val="dk1"/>
                        </a:solidFill>
                      </a:endParaRPr>
                    </a:p>
                  </a:txBody>
                  <a:tcPr marL="91425" marR="91425" marT="91425" marB="91425"/>
                </a:tc>
                <a:extLst>
                  <a:ext uri="{0D108BD9-81ED-4DB2-BD59-A6C34878D82A}">
                    <a16:rowId xmlns:a16="http://schemas.microsoft.com/office/drawing/2014/main" val="10010"/>
                  </a:ext>
                </a:extLst>
              </a:tr>
              <a:tr h="328550">
                <a:tc>
                  <a:txBody>
                    <a:bodyPr/>
                    <a:lstStyle/>
                    <a:p>
                      <a:pPr marL="0" lvl="0" indent="0" algn="l" rtl="0">
                        <a:spcBef>
                          <a:spcPts val="0"/>
                        </a:spcBef>
                        <a:spcAft>
                          <a:spcPts val="0"/>
                        </a:spcAft>
                        <a:buNone/>
                      </a:pPr>
                      <a:r>
                        <a:rPr lang="en" sz="1000">
                          <a:solidFill>
                            <a:schemeClr val="dk1"/>
                          </a:solidFill>
                        </a:rPr>
                        <a:t>Fruit cup</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endParaRPr sz="1000" b="1" dirty="0">
                        <a:solidFill>
                          <a:srgbClr val="FF0091"/>
                        </a:solidFill>
                      </a:endParaRPr>
                    </a:p>
                  </a:txBody>
                  <a:tcPr marL="91425" marR="91425" marT="91425" marB="91425">
                    <a:solidFill>
                      <a:srgbClr val="FFFF00"/>
                    </a:solidFill>
                  </a:tcPr>
                </a:tc>
                <a:tc>
                  <a:txBody>
                    <a:bodyPr/>
                    <a:lstStyle/>
                    <a:p>
                      <a:pPr marL="0" lvl="0" indent="0" algn="ctr" rtl="0">
                        <a:spcBef>
                          <a:spcPts val="0"/>
                        </a:spcBef>
                        <a:spcAft>
                          <a:spcPts val="0"/>
                        </a:spcAft>
                        <a:buNone/>
                      </a:pPr>
                      <a:r>
                        <a:rPr lang="en" sz="1000" dirty="0">
                          <a:solidFill>
                            <a:schemeClr val="dk1"/>
                          </a:solidFill>
                        </a:rPr>
                        <a:t>4</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5.0%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20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4</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5.0%</a:t>
                      </a:r>
                      <a:endParaRPr sz="1000" dirty="0">
                        <a:solidFill>
                          <a:schemeClr val="dk1"/>
                        </a:solidFill>
                      </a:endParaRPr>
                    </a:p>
                  </a:txBody>
                  <a:tcPr marL="91425" marR="91425" marT="91425" marB="91425"/>
                </a:tc>
                <a:extLst>
                  <a:ext uri="{0D108BD9-81ED-4DB2-BD59-A6C34878D82A}">
                    <a16:rowId xmlns:a16="http://schemas.microsoft.com/office/drawing/2014/main" val="10011"/>
                  </a:ext>
                </a:extLst>
              </a:tr>
              <a:tr h="328550">
                <a:tc>
                  <a:txBody>
                    <a:bodyPr/>
                    <a:lstStyle/>
                    <a:p>
                      <a:pPr marL="0" lvl="0" indent="0" algn="l" rtl="0">
                        <a:spcBef>
                          <a:spcPts val="0"/>
                        </a:spcBef>
                        <a:spcAft>
                          <a:spcPts val="0"/>
                        </a:spcAft>
                        <a:buNone/>
                      </a:pPr>
                      <a:r>
                        <a:rPr lang="en" sz="1000">
                          <a:solidFill>
                            <a:schemeClr val="dk1"/>
                          </a:solidFill>
                        </a:rPr>
                        <a:t>Chocolate cookie</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14</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b="1">
                          <a:solidFill>
                            <a:schemeClr val="dk1"/>
                          </a:solidFill>
                        </a:rPr>
                        <a:t>5</a:t>
                      </a:r>
                      <a:endParaRPr sz="1000" b="1">
                        <a:solidFill>
                          <a:schemeClr val="dk1"/>
                        </a:solidFill>
                      </a:endParaRPr>
                    </a:p>
                  </a:txBody>
                  <a:tcPr marL="91425" marR="91425" marT="91425" marB="91425"/>
                </a:tc>
                <a:tc>
                  <a:txBody>
                    <a:bodyPr/>
                    <a:lstStyle/>
                    <a:p>
                      <a:pPr marL="0" lvl="0" indent="0" algn="ctr" rtl="0">
                        <a:spcBef>
                          <a:spcPts val="0"/>
                        </a:spcBef>
                        <a:spcAft>
                          <a:spcPts val="0"/>
                        </a:spcAft>
                        <a:buNone/>
                      </a:pPr>
                      <a:r>
                        <a:rPr lang="en" sz="1000" b="1">
                          <a:solidFill>
                            <a:srgbClr val="FF0091"/>
                          </a:solidFill>
                        </a:rPr>
                        <a:t>35.7%</a:t>
                      </a:r>
                      <a:endParaRPr sz="1000" b="1">
                        <a:solidFill>
                          <a:srgbClr val="FF0091"/>
                        </a:solidFill>
                      </a:endParaRPr>
                    </a:p>
                  </a:txBody>
                  <a:tcPr marL="91425" marR="91425" marT="91425" marB="91425">
                    <a:solidFill>
                      <a:srgbClr val="FFFF00"/>
                    </a:solidFill>
                  </a:tcPr>
                </a:tc>
                <a:tc>
                  <a:txBody>
                    <a:bodyPr/>
                    <a:lstStyle/>
                    <a:p>
                      <a:pPr marL="0" lvl="0" indent="0" algn="ctr" rtl="0">
                        <a:spcBef>
                          <a:spcPts val="0"/>
                        </a:spcBef>
                        <a:spcAft>
                          <a:spcPts val="0"/>
                        </a:spcAft>
                        <a:buNone/>
                      </a:pPr>
                      <a:r>
                        <a:rPr lang="en" sz="1000">
                          <a:solidFill>
                            <a:schemeClr val="dk1"/>
                          </a:solidFill>
                        </a:rPr>
                        <a:t>86</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6</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6.9%</a:t>
                      </a:r>
                      <a:endParaRPr sz="1000" dirty="0">
                        <a:solidFill>
                          <a:schemeClr val="dk1"/>
                        </a:solidFill>
                      </a:endParaRPr>
                    </a:p>
                  </a:txBody>
                  <a:tcPr marL="91425" marR="91425" marT="91425" marB="91425"/>
                </a:tc>
                <a:extLst>
                  <a:ext uri="{0D108BD9-81ED-4DB2-BD59-A6C34878D82A}">
                    <a16:rowId xmlns:a16="http://schemas.microsoft.com/office/drawing/2014/main" val="10012"/>
                  </a:ext>
                </a:extLst>
              </a:tr>
              <a:tr h="0">
                <a:tc>
                  <a:txBody>
                    <a:bodyPr/>
                    <a:lstStyle/>
                    <a:p>
                      <a:pPr marL="0" lvl="0" indent="0" algn="l" rtl="0">
                        <a:spcBef>
                          <a:spcPts val="0"/>
                        </a:spcBef>
                        <a:spcAft>
                          <a:spcPts val="0"/>
                        </a:spcAft>
                        <a:buNone/>
                      </a:pPr>
                      <a:r>
                        <a:rPr lang="en" sz="1000">
                          <a:solidFill>
                            <a:schemeClr val="dk1"/>
                          </a:solidFill>
                        </a:rPr>
                        <a:t>Cupcake</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20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80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19</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23.8%</a:t>
                      </a:r>
                      <a:endParaRPr sz="1000" dirty="0">
                        <a:solidFill>
                          <a:schemeClr val="dk1"/>
                        </a:solidFill>
                      </a:endParaRPr>
                    </a:p>
                  </a:txBody>
                  <a:tcPr marL="91425" marR="91425" marT="91425" marB="91425"/>
                </a:tc>
                <a:extLst>
                  <a:ext uri="{0D108BD9-81ED-4DB2-BD59-A6C34878D82A}">
                    <a16:rowId xmlns:a16="http://schemas.microsoft.com/office/drawing/2014/main" val="10013"/>
                  </a:ext>
                </a:extLst>
              </a:tr>
            </a:tbl>
          </a:graphicData>
        </a:graphic>
      </p:graphicFrame>
    </p:spTree>
    <p:extLst>
      <p:ext uri="{BB962C8B-B14F-4D97-AF65-F5344CB8AC3E}">
        <p14:creationId xmlns:p14="http://schemas.microsoft.com/office/powerpoint/2010/main" val="1774951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title"/>
          </p:nvPr>
        </p:nvSpPr>
        <p:spPr>
          <a:xfrm>
            <a:off x="311700" y="209700"/>
            <a:ext cx="8520600" cy="572700"/>
          </a:xfrm>
          <a:prstGeom prst="rect">
            <a:avLst/>
          </a:prstGeom>
          <a:solidFill>
            <a:srgbClr val="00FF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Missing values for # who ate/ did not eat</a:t>
            </a:r>
            <a:endParaRPr>
              <a:solidFill>
                <a:schemeClr val="lt1"/>
              </a:solidFill>
            </a:endParaRPr>
          </a:p>
        </p:txBody>
      </p:sp>
      <p:sp>
        <p:nvSpPr>
          <p:cNvPr id="129" name="Google Shape;129;p22"/>
          <p:cNvSpPr txBox="1"/>
          <p:nvPr/>
        </p:nvSpPr>
        <p:spPr>
          <a:xfrm>
            <a:off x="430725" y="1172350"/>
            <a:ext cx="28146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0091"/>
                </a:solidFill>
              </a:rPr>
              <a:t># who ate &amp; reported ill </a:t>
            </a:r>
            <a:endParaRPr sz="1900">
              <a:solidFill>
                <a:srgbClr val="FF0091"/>
              </a:solidFill>
            </a:endParaRPr>
          </a:p>
        </p:txBody>
      </p:sp>
      <p:cxnSp>
        <p:nvCxnSpPr>
          <p:cNvPr id="130" name="Google Shape;130;p22"/>
          <p:cNvCxnSpPr/>
          <p:nvPr/>
        </p:nvCxnSpPr>
        <p:spPr>
          <a:xfrm>
            <a:off x="781600" y="1711300"/>
            <a:ext cx="1840500" cy="3300"/>
          </a:xfrm>
          <a:prstGeom prst="straightConnector1">
            <a:avLst/>
          </a:prstGeom>
          <a:noFill/>
          <a:ln w="38100" cap="flat" cmpd="sng">
            <a:solidFill>
              <a:srgbClr val="FF0091"/>
            </a:solidFill>
            <a:prstDash val="solid"/>
            <a:round/>
            <a:headEnd type="none" w="med" len="med"/>
            <a:tailEnd type="none" w="med" len="med"/>
          </a:ln>
        </p:spPr>
      </p:cxnSp>
      <p:sp>
        <p:nvSpPr>
          <p:cNvPr id="131" name="Google Shape;131;p22"/>
          <p:cNvSpPr txBox="1"/>
          <p:nvPr/>
        </p:nvSpPr>
        <p:spPr>
          <a:xfrm>
            <a:off x="677075" y="1776550"/>
            <a:ext cx="2126400" cy="477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dirty="0">
                <a:solidFill>
                  <a:srgbClr val="FF0091"/>
                </a:solidFill>
              </a:rPr>
              <a:t># total who ate </a:t>
            </a:r>
            <a:endParaRPr sz="1900" dirty="0">
              <a:solidFill>
                <a:srgbClr val="FF0091"/>
              </a:solidFill>
            </a:endParaRPr>
          </a:p>
        </p:txBody>
      </p:sp>
      <p:cxnSp>
        <p:nvCxnSpPr>
          <p:cNvPr id="132" name="Google Shape;132;p22"/>
          <p:cNvCxnSpPr/>
          <p:nvPr/>
        </p:nvCxnSpPr>
        <p:spPr>
          <a:xfrm>
            <a:off x="3126450" y="1596850"/>
            <a:ext cx="470700" cy="0"/>
          </a:xfrm>
          <a:prstGeom prst="straightConnector1">
            <a:avLst/>
          </a:prstGeom>
          <a:noFill/>
          <a:ln w="38100" cap="flat" cmpd="sng">
            <a:solidFill>
              <a:srgbClr val="FF0091"/>
            </a:solidFill>
            <a:prstDash val="solid"/>
            <a:round/>
            <a:headEnd type="none" w="med" len="med"/>
            <a:tailEnd type="none" w="med" len="med"/>
          </a:ln>
        </p:spPr>
      </p:cxnSp>
      <p:cxnSp>
        <p:nvCxnSpPr>
          <p:cNvPr id="133" name="Google Shape;133;p22"/>
          <p:cNvCxnSpPr/>
          <p:nvPr/>
        </p:nvCxnSpPr>
        <p:spPr>
          <a:xfrm>
            <a:off x="3126450" y="1712950"/>
            <a:ext cx="470700" cy="0"/>
          </a:xfrm>
          <a:prstGeom prst="straightConnector1">
            <a:avLst/>
          </a:prstGeom>
          <a:noFill/>
          <a:ln w="38100" cap="flat" cmpd="sng">
            <a:solidFill>
              <a:srgbClr val="FF0091"/>
            </a:solidFill>
            <a:prstDash val="solid"/>
            <a:round/>
            <a:headEnd type="none" w="med" len="med"/>
            <a:tailEnd type="none" w="med" len="med"/>
          </a:ln>
        </p:spPr>
      </p:cxnSp>
      <p:sp>
        <p:nvSpPr>
          <p:cNvPr id="134" name="Google Shape;134;p22"/>
          <p:cNvSpPr txBox="1"/>
          <p:nvPr/>
        </p:nvSpPr>
        <p:spPr>
          <a:xfrm>
            <a:off x="3507962" y="1234277"/>
            <a:ext cx="2575726" cy="4770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900" dirty="0">
                <a:solidFill>
                  <a:srgbClr val="FF0091"/>
                </a:solidFill>
              </a:rPr>
              <a:t>Attack rate (%)</a:t>
            </a:r>
            <a:endParaRPr sz="1900" dirty="0">
              <a:solidFill>
                <a:srgbClr val="FF0091"/>
              </a:solidFill>
            </a:endParaRPr>
          </a:p>
        </p:txBody>
      </p:sp>
      <p:cxnSp>
        <p:nvCxnSpPr>
          <p:cNvPr id="135" name="Google Shape;135;p22"/>
          <p:cNvCxnSpPr/>
          <p:nvPr/>
        </p:nvCxnSpPr>
        <p:spPr>
          <a:xfrm>
            <a:off x="3875575" y="1711300"/>
            <a:ext cx="1840500" cy="3300"/>
          </a:xfrm>
          <a:prstGeom prst="straightConnector1">
            <a:avLst/>
          </a:prstGeom>
          <a:noFill/>
          <a:ln w="38100" cap="flat" cmpd="sng">
            <a:solidFill>
              <a:srgbClr val="FF0091"/>
            </a:solidFill>
            <a:prstDash val="solid"/>
            <a:round/>
            <a:headEnd type="none" w="med" len="med"/>
            <a:tailEnd type="none" w="med" len="med"/>
          </a:ln>
        </p:spPr>
      </p:cxnSp>
      <p:sp>
        <p:nvSpPr>
          <p:cNvPr id="136" name="Google Shape;136;p22"/>
          <p:cNvSpPr txBox="1"/>
          <p:nvPr/>
        </p:nvSpPr>
        <p:spPr>
          <a:xfrm>
            <a:off x="4438925" y="1776550"/>
            <a:ext cx="8466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0091"/>
                </a:solidFill>
              </a:rPr>
              <a:t>100%</a:t>
            </a:r>
            <a:endParaRPr sz="1900">
              <a:solidFill>
                <a:srgbClr val="FF0091"/>
              </a:solidFill>
            </a:endParaRPr>
          </a:p>
        </p:txBody>
      </p:sp>
      <p:sp>
        <p:nvSpPr>
          <p:cNvPr id="137" name="Google Shape;137;p22"/>
          <p:cNvSpPr txBox="1"/>
          <p:nvPr/>
        </p:nvSpPr>
        <p:spPr>
          <a:xfrm>
            <a:off x="596700" y="2488825"/>
            <a:ext cx="7950600" cy="1062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0091"/>
                </a:solidFill>
              </a:rPr>
              <a:t>Fruit cup # who ate:</a:t>
            </a:r>
            <a:endParaRPr sz="1900">
              <a:solidFill>
                <a:srgbClr val="FF0091"/>
              </a:solidFill>
            </a:endParaRPr>
          </a:p>
          <a:p>
            <a:pPr marL="0" lvl="0" indent="0" algn="l" rtl="0">
              <a:spcBef>
                <a:spcPts val="0"/>
              </a:spcBef>
              <a:spcAft>
                <a:spcPts val="0"/>
              </a:spcAft>
              <a:buNone/>
            </a:pPr>
            <a:endParaRPr sz="1900">
              <a:solidFill>
                <a:srgbClr val="FF0091"/>
              </a:solidFill>
            </a:endParaRPr>
          </a:p>
          <a:p>
            <a:pPr marL="0" lvl="0" indent="0" algn="l" rtl="0">
              <a:spcBef>
                <a:spcPts val="0"/>
              </a:spcBef>
              <a:spcAft>
                <a:spcPts val="0"/>
              </a:spcAft>
              <a:buNone/>
            </a:pPr>
            <a:r>
              <a:rPr lang="en" sz="1900">
                <a:solidFill>
                  <a:srgbClr val="FF0091"/>
                </a:solidFill>
              </a:rPr>
              <a:t>4 / X  = 5.0% / 100% </a:t>
            </a:r>
            <a:endParaRPr sz="1900">
              <a:solidFill>
                <a:srgbClr val="FF009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a:spLocks noGrp="1"/>
          </p:cNvSpPr>
          <p:nvPr>
            <p:ph type="title"/>
          </p:nvPr>
        </p:nvSpPr>
        <p:spPr>
          <a:xfrm>
            <a:off x="311700" y="209700"/>
            <a:ext cx="8520600" cy="572700"/>
          </a:xfrm>
          <a:prstGeom prst="rect">
            <a:avLst/>
          </a:prstGeom>
          <a:solidFill>
            <a:srgbClr val="00FF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Missing values for # who ate/ did not eat</a:t>
            </a:r>
            <a:endParaRPr>
              <a:solidFill>
                <a:schemeClr val="lt1"/>
              </a:solidFill>
            </a:endParaRPr>
          </a:p>
        </p:txBody>
      </p:sp>
      <p:sp>
        <p:nvSpPr>
          <p:cNvPr id="143" name="Google Shape;143;p23"/>
          <p:cNvSpPr txBox="1"/>
          <p:nvPr/>
        </p:nvSpPr>
        <p:spPr>
          <a:xfrm>
            <a:off x="430725" y="1172350"/>
            <a:ext cx="28146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0091"/>
                </a:solidFill>
              </a:rPr>
              <a:t># who ate &amp; reported ill </a:t>
            </a:r>
            <a:endParaRPr sz="1900">
              <a:solidFill>
                <a:srgbClr val="FF0091"/>
              </a:solidFill>
            </a:endParaRPr>
          </a:p>
        </p:txBody>
      </p:sp>
      <p:cxnSp>
        <p:nvCxnSpPr>
          <p:cNvPr id="144" name="Google Shape;144;p23"/>
          <p:cNvCxnSpPr/>
          <p:nvPr/>
        </p:nvCxnSpPr>
        <p:spPr>
          <a:xfrm>
            <a:off x="781600" y="1711300"/>
            <a:ext cx="1840500" cy="3300"/>
          </a:xfrm>
          <a:prstGeom prst="straightConnector1">
            <a:avLst/>
          </a:prstGeom>
          <a:noFill/>
          <a:ln w="38100" cap="flat" cmpd="sng">
            <a:solidFill>
              <a:srgbClr val="FF0091"/>
            </a:solidFill>
            <a:prstDash val="solid"/>
            <a:round/>
            <a:headEnd type="none" w="med" len="med"/>
            <a:tailEnd type="none" w="med" len="med"/>
          </a:ln>
        </p:spPr>
      </p:cxnSp>
      <p:sp>
        <p:nvSpPr>
          <p:cNvPr id="145" name="Google Shape;145;p23"/>
          <p:cNvSpPr txBox="1"/>
          <p:nvPr/>
        </p:nvSpPr>
        <p:spPr>
          <a:xfrm>
            <a:off x="348692" y="1717831"/>
            <a:ext cx="2814599" cy="4770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900" dirty="0">
                <a:solidFill>
                  <a:srgbClr val="FF0091"/>
                </a:solidFill>
              </a:rPr>
              <a:t># total who ate </a:t>
            </a:r>
          </a:p>
        </p:txBody>
      </p:sp>
      <p:cxnSp>
        <p:nvCxnSpPr>
          <p:cNvPr id="146" name="Google Shape;146;p23"/>
          <p:cNvCxnSpPr/>
          <p:nvPr/>
        </p:nvCxnSpPr>
        <p:spPr>
          <a:xfrm>
            <a:off x="3126450" y="1596850"/>
            <a:ext cx="470700" cy="0"/>
          </a:xfrm>
          <a:prstGeom prst="straightConnector1">
            <a:avLst/>
          </a:prstGeom>
          <a:noFill/>
          <a:ln w="38100" cap="flat" cmpd="sng">
            <a:solidFill>
              <a:srgbClr val="FF0091"/>
            </a:solidFill>
            <a:prstDash val="solid"/>
            <a:round/>
            <a:headEnd type="none" w="med" len="med"/>
            <a:tailEnd type="none" w="med" len="med"/>
          </a:ln>
        </p:spPr>
      </p:cxnSp>
      <p:cxnSp>
        <p:nvCxnSpPr>
          <p:cNvPr id="147" name="Google Shape;147;p23"/>
          <p:cNvCxnSpPr/>
          <p:nvPr/>
        </p:nvCxnSpPr>
        <p:spPr>
          <a:xfrm>
            <a:off x="3126450" y="1712950"/>
            <a:ext cx="470700" cy="0"/>
          </a:xfrm>
          <a:prstGeom prst="straightConnector1">
            <a:avLst/>
          </a:prstGeom>
          <a:noFill/>
          <a:ln w="38100" cap="flat" cmpd="sng">
            <a:solidFill>
              <a:srgbClr val="FF0091"/>
            </a:solidFill>
            <a:prstDash val="solid"/>
            <a:round/>
            <a:headEnd type="none" w="med" len="med"/>
            <a:tailEnd type="none" w="med" len="med"/>
          </a:ln>
        </p:spPr>
      </p:cxnSp>
      <p:sp>
        <p:nvSpPr>
          <p:cNvPr id="148" name="Google Shape;148;p23"/>
          <p:cNvSpPr txBox="1"/>
          <p:nvPr/>
        </p:nvSpPr>
        <p:spPr>
          <a:xfrm>
            <a:off x="3841610" y="1299527"/>
            <a:ext cx="2036000" cy="4770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900" dirty="0">
                <a:solidFill>
                  <a:srgbClr val="FF0091"/>
                </a:solidFill>
              </a:rPr>
              <a:t>Attack rate (%)</a:t>
            </a:r>
          </a:p>
        </p:txBody>
      </p:sp>
      <p:cxnSp>
        <p:nvCxnSpPr>
          <p:cNvPr id="149" name="Google Shape;149;p23"/>
          <p:cNvCxnSpPr/>
          <p:nvPr/>
        </p:nvCxnSpPr>
        <p:spPr>
          <a:xfrm>
            <a:off x="3875575" y="1711300"/>
            <a:ext cx="1840500" cy="3300"/>
          </a:xfrm>
          <a:prstGeom prst="straightConnector1">
            <a:avLst/>
          </a:prstGeom>
          <a:noFill/>
          <a:ln w="38100" cap="flat" cmpd="sng">
            <a:solidFill>
              <a:srgbClr val="FF0091"/>
            </a:solidFill>
            <a:prstDash val="solid"/>
            <a:round/>
            <a:headEnd type="none" w="med" len="med"/>
            <a:tailEnd type="none" w="med" len="med"/>
          </a:ln>
        </p:spPr>
      </p:cxnSp>
      <p:sp>
        <p:nvSpPr>
          <p:cNvPr id="150" name="Google Shape;150;p23"/>
          <p:cNvSpPr txBox="1"/>
          <p:nvPr/>
        </p:nvSpPr>
        <p:spPr>
          <a:xfrm>
            <a:off x="4438925" y="1776550"/>
            <a:ext cx="8466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0091"/>
                </a:solidFill>
              </a:rPr>
              <a:t>100%</a:t>
            </a:r>
            <a:endParaRPr sz="1900">
              <a:solidFill>
                <a:srgbClr val="FF0091"/>
              </a:solidFill>
            </a:endParaRPr>
          </a:p>
        </p:txBody>
      </p:sp>
      <p:sp>
        <p:nvSpPr>
          <p:cNvPr id="151" name="Google Shape;151;p23"/>
          <p:cNvSpPr txBox="1"/>
          <p:nvPr/>
        </p:nvSpPr>
        <p:spPr>
          <a:xfrm>
            <a:off x="596700" y="2488825"/>
            <a:ext cx="7950600" cy="1062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dirty="0">
                <a:solidFill>
                  <a:srgbClr val="FF0091"/>
                </a:solidFill>
              </a:rPr>
              <a:t>X – placeholder for the total # of students who ate the fruit cup</a:t>
            </a:r>
            <a:endParaRPr sz="1900" dirty="0">
              <a:solidFill>
                <a:srgbClr val="FF0091"/>
              </a:solidFill>
            </a:endParaRPr>
          </a:p>
          <a:p>
            <a:pPr marL="0" lvl="0" indent="0" algn="l" rtl="0">
              <a:spcBef>
                <a:spcPts val="0"/>
              </a:spcBef>
              <a:spcAft>
                <a:spcPts val="0"/>
              </a:spcAft>
              <a:buNone/>
            </a:pPr>
            <a:endParaRPr sz="1900" dirty="0">
              <a:solidFill>
                <a:srgbClr val="FF0091"/>
              </a:solidFill>
            </a:endParaRPr>
          </a:p>
          <a:p>
            <a:pPr marL="0" lvl="0" indent="0" algn="l" rtl="0">
              <a:spcBef>
                <a:spcPts val="0"/>
              </a:spcBef>
              <a:spcAft>
                <a:spcPts val="0"/>
              </a:spcAft>
              <a:buNone/>
            </a:pPr>
            <a:r>
              <a:rPr lang="en" sz="1900" dirty="0">
                <a:solidFill>
                  <a:srgbClr val="FF0091"/>
                </a:solidFill>
              </a:rPr>
              <a:t>4 / X  = 5.0% / 100% </a:t>
            </a:r>
            <a:endParaRPr sz="1900" dirty="0">
              <a:solidFill>
                <a:srgbClr val="FF0091"/>
              </a:solidFill>
            </a:endParaRPr>
          </a:p>
        </p:txBody>
      </p:sp>
      <p:sp>
        <p:nvSpPr>
          <p:cNvPr id="152" name="Google Shape;152;p23"/>
          <p:cNvSpPr txBox="1"/>
          <p:nvPr/>
        </p:nvSpPr>
        <p:spPr>
          <a:xfrm>
            <a:off x="144600" y="3550825"/>
            <a:ext cx="8891700" cy="1062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dirty="0">
                <a:solidFill>
                  <a:srgbClr val="FF0091"/>
                </a:solidFill>
              </a:rPr>
              <a:t>Find X:</a:t>
            </a:r>
            <a:endParaRPr sz="1900" dirty="0">
              <a:solidFill>
                <a:srgbClr val="FF0091"/>
              </a:solidFill>
            </a:endParaRPr>
          </a:p>
          <a:p>
            <a:pPr marL="0" lvl="0" indent="0" algn="l" rtl="0">
              <a:spcBef>
                <a:spcPts val="0"/>
              </a:spcBef>
              <a:spcAft>
                <a:spcPts val="0"/>
              </a:spcAft>
              <a:buNone/>
            </a:pPr>
            <a:endParaRPr sz="1900" dirty="0">
              <a:solidFill>
                <a:srgbClr val="FF0091"/>
              </a:solidFill>
            </a:endParaRPr>
          </a:p>
          <a:p>
            <a:pPr marL="0" lvl="0" indent="0" algn="l" rtl="0">
              <a:spcBef>
                <a:spcPts val="0"/>
              </a:spcBef>
              <a:spcAft>
                <a:spcPts val="0"/>
              </a:spcAft>
              <a:buNone/>
            </a:pPr>
            <a:r>
              <a:rPr lang="en" sz="1900" dirty="0">
                <a:solidFill>
                  <a:srgbClr val="FF0091"/>
                </a:solidFill>
              </a:rPr>
              <a:t>4 * 100 = 5.0 * X     →     400/5.0 =    X   → 80 students who ate the fruit cup total </a:t>
            </a:r>
            <a:endParaRPr sz="1900" dirty="0">
              <a:solidFill>
                <a:srgbClr val="FF0091"/>
              </a:solidFill>
            </a:endParaRPr>
          </a:p>
        </p:txBody>
      </p:sp>
      <p:sp>
        <p:nvSpPr>
          <p:cNvPr id="153" name="Google Shape;153;p23"/>
          <p:cNvSpPr/>
          <p:nvPr/>
        </p:nvSpPr>
        <p:spPr>
          <a:xfrm>
            <a:off x="4779075" y="4065600"/>
            <a:ext cx="1333800" cy="672300"/>
          </a:xfrm>
          <a:prstGeom prst="ellipse">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graphicFrame>
        <p:nvGraphicFramePr>
          <p:cNvPr id="158" name="Google Shape;158;p24"/>
          <p:cNvGraphicFramePr/>
          <p:nvPr>
            <p:extLst>
              <p:ext uri="{D42A27DB-BD31-4B8C-83A1-F6EECF244321}">
                <p14:modId xmlns:p14="http://schemas.microsoft.com/office/powerpoint/2010/main" val="976461882"/>
              </p:ext>
            </p:extLst>
          </p:nvPr>
        </p:nvGraphicFramePr>
        <p:xfrm>
          <a:off x="173813" y="225000"/>
          <a:ext cx="8796375" cy="4772880"/>
        </p:xfrm>
        <a:graphic>
          <a:graphicData uri="http://schemas.openxmlformats.org/drawingml/2006/table">
            <a:tbl>
              <a:tblPr>
                <a:noFill/>
                <a:tableStyleId>{C7D919B4-6248-4486-87C1-ABB77C37DEE8}</a:tableStyleId>
              </a:tblPr>
              <a:tblGrid>
                <a:gridCol w="1466750">
                  <a:extLst>
                    <a:ext uri="{9D8B030D-6E8A-4147-A177-3AD203B41FA5}">
                      <a16:colId xmlns:a16="http://schemas.microsoft.com/office/drawing/2014/main" val="20000"/>
                    </a:ext>
                  </a:extLst>
                </a:gridCol>
                <a:gridCol w="1038125">
                  <a:extLst>
                    <a:ext uri="{9D8B030D-6E8A-4147-A177-3AD203B41FA5}">
                      <a16:colId xmlns:a16="http://schemas.microsoft.com/office/drawing/2014/main" val="20001"/>
                    </a:ext>
                  </a:extLst>
                </a:gridCol>
                <a:gridCol w="1466725">
                  <a:extLst>
                    <a:ext uri="{9D8B030D-6E8A-4147-A177-3AD203B41FA5}">
                      <a16:colId xmlns:a16="http://schemas.microsoft.com/office/drawing/2014/main" val="20002"/>
                    </a:ext>
                  </a:extLst>
                </a:gridCol>
                <a:gridCol w="972425">
                  <a:extLst>
                    <a:ext uri="{9D8B030D-6E8A-4147-A177-3AD203B41FA5}">
                      <a16:colId xmlns:a16="http://schemas.microsoft.com/office/drawing/2014/main" val="20003"/>
                    </a:ext>
                  </a:extLst>
                </a:gridCol>
                <a:gridCol w="969300">
                  <a:extLst>
                    <a:ext uri="{9D8B030D-6E8A-4147-A177-3AD203B41FA5}">
                      <a16:colId xmlns:a16="http://schemas.microsoft.com/office/drawing/2014/main" val="20004"/>
                    </a:ext>
                  </a:extLst>
                </a:gridCol>
                <a:gridCol w="1979425">
                  <a:extLst>
                    <a:ext uri="{9D8B030D-6E8A-4147-A177-3AD203B41FA5}">
                      <a16:colId xmlns:a16="http://schemas.microsoft.com/office/drawing/2014/main" val="20005"/>
                    </a:ext>
                  </a:extLst>
                </a:gridCol>
                <a:gridCol w="903625">
                  <a:extLst>
                    <a:ext uri="{9D8B030D-6E8A-4147-A177-3AD203B41FA5}">
                      <a16:colId xmlns:a16="http://schemas.microsoft.com/office/drawing/2014/main" val="20006"/>
                    </a:ext>
                  </a:extLst>
                </a:gridCol>
              </a:tblGrid>
              <a:tr h="328550">
                <a:tc>
                  <a:txBody>
                    <a:bodyPr/>
                    <a:lstStyle/>
                    <a:p>
                      <a:pPr marL="0" lvl="0" indent="0" algn="ctr" rtl="0">
                        <a:spcBef>
                          <a:spcPts val="0"/>
                        </a:spcBef>
                        <a:spcAft>
                          <a:spcPts val="0"/>
                        </a:spcAft>
                        <a:buNone/>
                      </a:pPr>
                      <a:r>
                        <a:rPr lang="en" sz="1000" b="1">
                          <a:solidFill>
                            <a:schemeClr val="lt1"/>
                          </a:solidFill>
                        </a:rPr>
                        <a:t>Food Item</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Ate </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Ate &amp; Reported Ill</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Attack Rate</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Did not Eat </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Did not Eat &amp; Reported Ill </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Rate</a:t>
                      </a:r>
                      <a:endParaRPr sz="1000" b="1">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328550">
                <a:tc>
                  <a:txBody>
                    <a:bodyPr/>
                    <a:lstStyle/>
                    <a:p>
                      <a:pPr marL="0" lvl="0" indent="0" algn="l" rtl="0">
                        <a:lnSpc>
                          <a:spcPct val="115000"/>
                        </a:lnSpc>
                        <a:spcBef>
                          <a:spcPts val="1200"/>
                        </a:spcBef>
                        <a:spcAft>
                          <a:spcPts val="1200"/>
                        </a:spcAft>
                        <a:buNone/>
                      </a:pPr>
                      <a:r>
                        <a:rPr lang="en" sz="1000" dirty="0">
                          <a:solidFill>
                            <a:schemeClr val="dk1"/>
                          </a:solidFill>
                        </a:rPr>
                        <a:t>Steamed carrots</a:t>
                      </a:r>
                      <a:endParaRPr sz="1000" dirty="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dirty="0">
                          <a:solidFill>
                            <a:schemeClr val="dk1"/>
                          </a:solidFill>
                        </a:rPr>
                        <a:t>45 </a:t>
                      </a:r>
                      <a:endParaRPr sz="1000" dirty="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dirty="0">
                          <a:solidFill>
                            <a:schemeClr val="dk1"/>
                          </a:solidFill>
                        </a:rPr>
                        <a:t>5</a:t>
                      </a:r>
                      <a:endParaRPr sz="1000" dirty="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a:solidFill>
                            <a:schemeClr val="dk1"/>
                          </a:solidFill>
                        </a:rPr>
                        <a:t>11.1%</a:t>
                      </a:r>
                      <a:endParaRPr sz="100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a:solidFill>
                            <a:schemeClr val="dk1"/>
                          </a:solidFill>
                        </a:rPr>
                        <a:t>55 </a:t>
                      </a:r>
                      <a:endParaRPr sz="100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spcBef>
                          <a:spcPts val="0"/>
                        </a:spcBef>
                        <a:spcAft>
                          <a:spcPts val="0"/>
                        </a:spcAft>
                        <a:buNone/>
                      </a:pPr>
                      <a:r>
                        <a:rPr lang="en" sz="1000">
                          <a:solidFill>
                            <a:schemeClr val="dk1"/>
                          </a:solidFill>
                        </a:rPr>
                        <a:t>4</a:t>
                      </a:r>
                      <a:endParaRPr sz="1000">
                        <a:solidFill>
                          <a:schemeClr val="dk1"/>
                        </a:solidFill>
                      </a:endParaRPr>
                    </a:p>
                  </a:txBody>
                  <a:tcPr marL="91425" marR="91425" marT="91425" marB="91425">
                    <a:lnT w="9525" cap="flat" cmpd="sng">
                      <a:solidFill>
                        <a:schemeClr val="lt1"/>
                      </a:solidFill>
                      <a:prstDash val="solid"/>
                      <a:round/>
                      <a:headEnd type="none" w="sm" len="sm"/>
                      <a:tailEnd type="none" w="sm" len="sm"/>
                    </a:lnT>
                  </a:tcPr>
                </a:tc>
                <a:tc>
                  <a:txBody>
                    <a:bodyPr/>
                    <a:lstStyle/>
                    <a:p>
                      <a:pPr marL="0" lvl="0" indent="0" algn="ctr" rtl="0">
                        <a:spcBef>
                          <a:spcPts val="0"/>
                        </a:spcBef>
                        <a:spcAft>
                          <a:spcPts val="0"/>
                        </a:spcAft>
                        <a:buNone/>
                      </a:pPr>
                      <a:r>
                        <a:rPr lang="en" sz="1000">
                          <a:solidFill>
                            <a:schemeClr val="dk1"/>
                          </a:solidFill>
                        </a:rPr>
                        <a:t>7.3%</a:t>
                      </a:r>
                      <a:endParaRPr sz="1000">
                        <a:solidFill>
                          <a:schemeClr val="dk1"/>
                        </a:solidFill>
                      </a:endParaRPr>
                    </a:p>
                  </a:txBody>
                  <a:tcPr marL="91425" marR="91425" marT="91425" marB="91425">
                    <a:lnT w="9525" cap="flat" cmpd="sng">
                      <a:solidFill>
                        <a:schemeClr val="lt1"/>
                      </a:solidFill>
                      <a:prstDash val="solid"/>
                      <a:round/>
                      <a:headEnd type="none" w="sm" len="sm"/>
                      <a:tailEnd type="none" w="sm" len="sm"/>
                    </a:lnT>
                  </a:tcPr>
                </a:tc>
                <a:extLst>
                  <a:ext uri="{0D108BD9-81ED-4DB2-BD59-A6C34878D82A}">
                    <a16:rowId xmlns:a16="http://schemas.microsoft.com/office/drawing/2014/main" val="10001"/>
                  </a:ext>
                </a:extLst>
              </a:tr>
              <a:tr h="328550">
                <a:tc>
                  <a:txBody>
                    <a:bodyPr/>
                    <a:lstStyle/>
                    <a:p>
                      <a:pPr marL="0" lvl="0" indent="0" algn="l" rtl="0">
                        <a:spcBef>
                          <a:spcPts val="0"/>
                        </a:spcBef>
                        <a:spcAft>
                          <a:spcPts val="0"/>
                        </a:spcAft>
                        <a:buNone/>
                      </a:pPr>
                      <a:r>
                        <a:rPr lang="en" sz="1000">
                          <a:solidFill>
                            <a:schemeClr val="dk1"/>
                          </a:solidFill>
                        </a:rPr>
                        <a:t>Green beans</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89</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5</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tc>
                  <a:txBody>
                    <a:bodyPr/>
                    <a:lstStyle/>
                    <a:p>
                      <a:pPr marL="0" lvl="0" indent="0" algn="ctr" rtl="0">
                        <a:lnSpc>
                          <a:spcPct val="115000"/>
                        </a:lnSpc>
                        <a:spcBef>
                          <a:spcPts val="1200"/>
                        </a:spcBef>
                        <a:spcAft>
                          <a:spcPts val="1200"/>
                        </a:spcAft>
                        <a:buNone/>
                      </a:pPr>
                      <a:r>
                        <a:rPr lang="en" sz="1000">
                          <a:solidFill>
                            <a:schemeClr val="dk1"/>
                          </a:solidFill>
                        </a:rPr>
                        <a:t>11</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45.5%</a:t>
                      </a:r>
                      <a:endParaRPr sz="1000">
                        <a:solidFill>
                          <a:schemeClr val="dk1"/>
                        </a:solidFill>
                      </a:endParaRPr>
                    </a:p>
                  </a:txBody>
                  <a:tcPr marL="91425" marR="91425" marT="91425" marB="91425"/>
                </a:tc>
                <a:extLst>
                  <a:ext uri="{0D108BD9-81ED-4DB2-BD59-A6C34878D82A}">
                    <a16:rowId xmlns:a16="http://schemas.microsoft.com/office/drawing/2014/main" val="10002"/>
                  </a:ext>
                </a:extLst>
              </a:tr>
              <a:tr h="328550">
                <a:tc>
                  <a:txBody>
                    <a:bodyPr/>
                    <a:lstStyle/>
                    <a:p>
                      <a:pPr marL="0" lvl="0" indent="0" algn="l" rtl="0">
                        <a:lnSpc>
                          <a:spcPct val="115000"/>
                        </a:lnSpc>
                        <a:spcBef>
                          <a:spcPts val="1200"/>
                        </a:spcBef>
                        <a:spcAft>
                          <a:spcPts val="1200"/>
                        </a:spcAft>
                        <a:buNone/>
                      </a:pPr>
                      <a:r>
                        <a:rPr lang="en" sz="1000">
                          <a:solidFill>
                            <a:schemeClr val="dk1"/>
                          </a:solidFill>
                        </a:rPr>
                        <a:t>Potato salad</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73</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tc>
                  <a:txBody>
                    <a:bodyPr/>
                    <a:lstStyle/>
                    <a:p>
                      <a:pPr marL="0" lvl="0" indent="0" algn="ctr" rtl="0">
                        <a:lnSpc>
                          <a:spcPct val="115000"/>
                        </a:lnSpc>
                        <a:spcBef>
                          <a:spcPts val="1200"/>
                        </a:spcBef>
                        <a:spcAft>
                          <a:spcPts val="1200"/>
                        </a:spcAft>
                        <a:buNone/>
                      </a:pPr>
                      <a:r>
                        <a:rPr lang="en" sz="1000" dirty="0">
                          <a:solidFill>
                            <a:schemeClr val="dk1"/>
                          </a:solidFill>
                        </a:rPr>
                        <a:t>27.4% </a:t>
                      </a:r>
                      <a:endParaRPr sz="1000" dirty="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dirty="0">
                          <a:solidFill>
                            <a:schemeClr val="dk1"/>
                          </a:solidFill>
                        </a:rPr>
                        <a:t>27</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endParaRPr sz="1000">
                        <a:solidFill>
                          <a:schemeClr val="dk1"/>
                        </a:solidFill>
                      </a:endParaRPr>
                    </a:p>
                  </a:txBody>
                  <a:tcPr marL="91425" marR="91425" marT="91425" marB="91425">
                    <a:solidFill>
                      <a:srgbClr val="FFFF00"/>
                    </a:solidFill>
                  </a:tcPr>
                </a:tc>
                <a:extLst>
                  <a:ext uri="{0D108BD9-81ED-4DB2-BD59-A6C34878D82A}">
                    <a16:rowId xmlns:a16="http://schemas.microsoft.com/office/drawing/2014/main" val="10003"/>
                  </a:ext>
                </a:extLst>
              </a:tr>
              <a:tr h="328550">
                <a:tc>
                  <a:txBody>
                    <a:bodyPr/>
                    <a:lstStyle/>
                    <a:p>
                      <a:pPr marL="0" lvl="0" indent="0" algn="l" rtl="0">
                        <a:spcBef>
                          <a:spcPts val="0"/>
                        </a:spcBef>
                        <a:spcAft>
                          <a:spcPts val="0"/>
                        </a:spcAft>
                        <a:buNone/>
                      </a:pPr>
                      <a:r>
                        <a:rPr lang="en" sz="1000">
                          <a:solidFill>
                            <a:schemeClr val="dk1"/>
                          </a:solidFill>
                        </a:rPr>
                        <a:t>Stewed apples</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96</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10 </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dirty="0">
                          <a:solidFill>
                            <a:schemeClr val="dk1"/>
                          </a:solidFill>
                        </a:rPr>
                        <a:t>10.4%</a:t>
                      </a:r>
                      <a:endParaRPr sz="1000" dirty="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dirty="0">
                          <a:solidFill>
                            <a:schemeClr val="dk1"/>
                          </a:solidFill>
                        </a:rPr>
                        <a:t>4</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0.0%</a:t>
                      </a:r>
                      <a:endParaRPr sz="1000">
                        <a:solidFill>
                          <a:schemeClr val="dk1"/>
                        </a:solidFill>
                      </a:endParaRPr>
                    </a:p>
                  </a:txBody>
                  <a:tcPr marL="91425" marR="91425" marT="91425" marB="91425"/>
                </a:tc>
                <a:extLst>
                  <a:ext uri="{0D108BD9-81ED-4DB2-BD59-A6C34878D82A}">
                    <a16:rowId xmlns:a16="http://schemas.microsoft.com/office/drawing/2014/main" val="10004"/>
                  </a:ext>
                </a:extLst>
              </a:tr>
              <a:tr h="328550">
                <a:tc>
                  <a:txBody>
                    <a:bodyPr/>
                    <a:lstStyle/>
                    <a:p>
                      <a:pPr marL="0" lvl="0" indent="0" algn="l" rtl="0">
                        <a:spcBef>
                          <a:spcPts val="0"/>
                        </a:spcBef>
                        <a:spcAft>
                          <a:spcPts val="0"/>
                        </a:spcAft>
                        <a:buNone/>
                      </a:pPr>
                      <a:r>
                        <a:rPr lang="en" sz="1000">
                          <a:solidFill>
                            <a:schemeClr val="dk1"/>
                          </a:solidFill>
                        </a:rPr>
                        <a:t>House salad</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68</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6</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8.8%</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32</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7</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b="1">
                          <a:solidFill>
                            <a:srgbClr val="FF0091"/>
                          </a:solidFill>
                        </a:rPr>
                        <a:t>21.9%</a:t>
                      </a:r>
                      <a:endParaRPr sz="1000" b="1">
                        <a:solidFill>
                          <a:srgbClr val="FF0091"/>
                        </a:solidFill>
                      </a:endParaRPr>
                    </a:p>
                  </a:txBody>
                  <a:tcPr marL="91425" marR="91425" marT="91425" marB="91425">
                    <a:solidFill>
                      <a:srgbClr val="FFFF00"/>
                    </a:solidFill>
                  </a:tcPr>
                </a:tc>
                <a:extLst>
                  <a:ext uri="{0D108BD9-81ED-4DB2-BD59-A6C34878D82A}">
                    <a16:rowId xmlns:a16="http://schemas.microsoft.com/office/drawing/2014/main" val="10005"/>
                  </a:ext>
                </a:extLst>
              </a:tr>
              <a:tr h="328550">
                <a:tc>
                  <a:txBody>
                    <a:bodyPr/>
                    <a:lstStyle/>
                    <a:p>
                      <a:pPr marL="0" lvl="0" indent="0" algn="l" rtl="0">
                        <a:spcBef>
                          <a:spcPts val="0"/>
                        </a:spcBef>
                        <a:spcAft>
                          <a:spcPts val="0"/>
                        </a:spcAft>
                        <a:buNone/>
                      </a:pPr>
                      <a:r>
                        <a:rPr lang="en" sz="1000">
                          <a:solidFill>
                            <a:schemeClr val="dk1"/>
                          </a:solidFill>
                        </a:rPr>
                        <a:t>Ranch dressing</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1</a:t>
                      </a:r>
                      <a:endParaRPr sz="1000" dirty="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2.0%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9</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18.0%</a:t>
                      </a:r>
                      <a:endParaRPr sz="1000">
                        <a:solidFill>
                          <a:schemeClr val="dk1"/>
                        </a:solidFill>
                      </a:endParaRPr>
                    </a:p>
                  </a:txBody>
                  <a:tcPr marL="91425" marR="91425" marT="91425" marB="91425"/>
                </a:tc>
                <a:extLst>
                  <a:ext uri="{0D108BD9-81ED-4DB2-BD59-A6C34878D82A}">
                    <a16:rowId xmlns:a16="http://schemas.microsoft.com/office/drawing/2014/main" val="10006"/>
                  </a:ext>
                </a:extLst>
              </a:tr>
              <a:tr h="328550">
                <a:tc>
                  <a:txBody>
                    <a:bodyPr/>
                    <a:lstStyle/>
                    <a:p>
                      <a:pPr marL="0" lvl="0" indent="0" algn="l" rtl="0">
                        <a:spcBef>
                          <a:spcPts val="0"/>
                        </a:spcBef>
                        <a:spcAft>
                          <a:spcPts val="0"/>
                        </a:spcAft>
                        <a:buNone/>
                      </a:pPr>
                      <a:r>
                        <a:rPr lang="en" sz="1000">
                          <a:solidFill>
                            <a:schemeClr val="dk1"/>
                          </a:solidFill>
                        </a:rPr>
                        <a:t>Vinaigrette dressing</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18</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82</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8</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9.7%</a:t>
                      </a:r>
                      <a:endParaRPr sz="1000">
                        <a:solidFill>
                          <a:schemeClr val="dk1"/>
                        </a:solidFill>
                      </a:endParaRPr>
                    </a:p>
                  </a:txBody>
                  <a:tcPr marL="91425" marR="91425" marT="91425" marB="91425"/>
                </a:tc>
                <a:extLst>
                  <a:ext uri="{0D108BD9-81ED-4DB2-BD59-A6C34878D82A}">
                    <a16:rowId xmlns:a16="http://schemas.microsoft.com/office/drawing/2014/main" val="10007"/>
                  </a:ext>
                </a:extLst>
              </a:tr>
              <a:tr h="328550">
                <a:tc>
                  <a:txBody>
                    <a:bodyPr/>
                    <a:lstStyle/>
                    <a:p>
                      <a:pPr marL="0" lvl="0" indent="0" algn="l" rtl="0">
                        <a:spcBef>
                          <a:spcPts val="0"/>
                        </a:spcBef>
                        <a:spcAft>
                          <a:spcPts val="0"/>
                        </a:spcAft>
                        <a:buNone/>
                      </a:pPr>
                      <a:r>
                        <a:rPr lang="en" sz="1000">
                          <a:solidFill>
                            <a:schemeClr val="dk1"/>
                          </a:solidFill>
                        </a:rPr>
                        <a:t>Hamburgers </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91</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15</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16.5%</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0.0%</a:t>
                      </a:r>
                      <a:endParaRPr sz="1000">
                        <a:solidFill>
                          <a:schemeClr val="dk1"/>
                        </a:solidFill>
                      </a:endParaRPr>
                    </a:p>
                  </a:txBody>
                  <a:tcPr marL="91425" marR="91425" marT="91425" marB="91425"/>
                </a:tc>
                <a:extLst>
                  <a:ext uri="{0D108BD9-81ED-4DB2-BD59-A6C34878D82A}">
                    <a16:rowId xmlns:a16="http://schemas.microsoft.com/office/drawing/2014/main" val="10008"/>
                  </a:ext>
                </a:extLst>
              </a:tr>
              <a:tr h="328550">
                <a:tc>
                  <a:txBody>
                    <a:bodyPr/>
                    <a:lstStyle/>
                    <a:p>
                      <a:pPr marL="0" lvl="0" indent="0" algn="l" rtl="0">
                        <a:spcBef>
                          <a:spcPts val="0"/>
                        </a:spcBef>
                        <a:spcAft>
                          <a:spcPts val="0"/>
                        </a:spcAft>
                        <a:buNone/>
                      </a:pPr>
                      <a:r>
                        <a:rPr lang="en" sz="1000">
                          <a:solidFill>
                            <a:schemeClr val="dk1"/>
                          </a:solidFill>
                        </a:rPr>
                        <a:t>Milk</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30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16.7% </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70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20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extLst>
                  <a:ext uri="{0D108BD9-81ED-4DB2-BD59-A6C34878D82A}">
                    <a16:rowId xmlns:a16="http://schemas.microsoft.com/office/drawing/2014/main" val="10009"/>
                  </a:ext>
                </a:extLst>
              </a:tr>
              <a:tr h="328550">
                <a:tc>
                  <a:txBody>
                    <a:bodyPr/>
                    <a:lstStyle/>
                    <a:p>
                      <a:pPr marL="0" lvl="0" indent="0" algn="l" rtl="0">
                        <a:spcBef>
                          <a:spcPts val="0"/>
                        </a:spcBef>
                        <a:spcAft>
                          <a:spcPts val="0"/>
                        </a:spcAft>
                        <a:buNone/>
                      </a:pPr>
                      <a:r>
                        <a:rPr lang="en" sz="1000">
                          <a:solidFill>
                            <a:schemeClr val="dk1"/>
                          </a:solidFill>
                        </a:rPr>
                        <a:t>Water</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100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15</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0.0%</a:t>
                      </a:r>
                      <a:endParaRPr sz="1000" dirty="0">
                        <a:solidFill>
                          <a:schemeClr val="dk1"/>
                        </a:solidFill>
                      </a:endParaRPr>
                    </a:p>
                  </a:txBody>
                  <a:tcPr marL="91425" marR="91425" marT="91425" marB="91425"/>
                </a:tc>
                <a:extLst>
                  <a:ext uri="{0D108BD9-81ED-4DB2-BD59-A6C34878D82A}">
                    <a16:rowId xmlns:a16="http://schemas.microsoft.com/office/drawing/2014/main" val="10010"/>
                  </a:ext>
                </a:extLst>
              </a:tr>
              <a:tr h="328550">
                <a:tc>
                  <a:txBody>
                    <a:bodyPr/>
                    <a:lstStyle/>
                    <a:p>
                      <a:pPr marL="0" lvl="0" indent="0" algn="l" rtl="0">
                        <a:spcBef>
                          <a:spcPts val="0"/>
                        </a:spcBef>
                        <a:spcAft>
                          <a:spcPts val="0"/>
                        </a:spcAft>
                        <a:buNone/>
                      </a:pPr>
                      <a:r>
                        <a:rPr lang="en" sz="1000">
                          <a:solidFill>
                            <a:schemeClr val="dk1"/>
                          </a:solidFill>
                        </a:rPr>
                        <a:t>Fruit cup</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b="1">
                          <a:solidFill>
                            <a:srgbClr val="FF0091"/>
                          </a:solidFill>
                        </a:rPr>
                        <a:t>80</a:t>
                      </a:r>
                      <a:endParaRPr sz="1000" b="1">
                        <a:solidFill>
                          <a:srgbClr val="FF0091"/>
                        </a:solidFill>
                      </a:endParaRPr>
                    </a:p>
                  </a:txBody>
                  <a:tcPr marL="91425" marR="91425" marT="91425" marB="91425">
                    <a:solidFill>
                      <a:srgbClr val="FFFF00"/>
                    </a:solidFill>
                  </a:tcPr>
                </a:tc>
                <a:tc>
                  <a:txBody>
                    <a:bodyPr/>
                    <a:lstStyle/>
                    <a:p>
                      <a:pPr marL="0" lvl="0" indent="0" algn="ctr" rtl="0">
                        <a:spcBef>
                          <a:spcPts val="0"/>
                        </a:spcBef>
                        <a:spcAft>
                          <a:spcPts val="0"/>
                        </a:spcAft>
                        <a:buNone/>
                      </a:pPr>
                      <a:r>
                        <a:rPr lang="en" sz="1000">
                          <a:solidFill>
                            <a:schemeClr val="dk1"/>
                          </a:solidFill>
                        </a:rPr>
                        <a:t>4</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20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4</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5.0%</a:t>
                      </a:r>
                      <a:endParaRPr sz="1000" dirty="0">
                        <a:solidFill>
                          <a:schemeClr val="dk1"/>
                        </a:solidFill>
                      </a:endParaRPr>
                    </a:p>
                  </a:txBody>
                  <a:tcPr marL="91425" marR="91425" marT="91425" marB="91425"/>
                </a:tc>
                <a:extLst>
                  <a:ext uri="{0D108BD9-81ED-4DB2-BD59-A6C34878D82A}">
                    <a16:rowId xmlns:a16="http://schemas.microsoft.com/office/drawing/2014/main" val="10011"/>
                  </a:ext>
                </a:extLst>
              </a:tr>
              <a:tr h="328550">
                <a:tc>
                  <a:txBody>
                    <a:bodyPr/>
                    <a:lstStyle/>
                    <a:p>
                      <a:pPr marL="0" lvl="0" indent="0" algn="l" rtl="0">
                        <a:spcBef>
                          <a:spcPts val="0"/>
                        </a:spcBef>
                        <a:spcAft>
                          <a:spcPts val="0"/>
                        </a:spcAft>
                        <a:buNone/>
                      </a:pPr>
                      <a:r>
                        <a:rPr lang="en" sz="1000">
                          <a:solidFill>
                            <a:schemeClr val="dk1"/>
                          </a:solidFill>
                        </a:rPr>
                        <a:t>Chocolate cookie</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14</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b="1">
                          <a:solidFill>
                            <a:schemeClr val="dk1"/>
                          </a:solidFill>
                        </a:rPr>
                        <a:t>5</a:t>
                      </a:r>
                      <a:endParaRPr sz="1000" b="1">
                        <a:solidFill>
                          <a:schemeClr val="dk1"/>
                        </a:solidFill>
                      </a:endParaRPr>
                    </a:p>
                  </a:txBody>
                  <a:tcPr marL="91425" marR="91425" marT="91425" marB="91425"/>
                </a:tc>
                <a:tc>
                  <a:txBody>
                    <a:bodyPr/>
                    <a:lstStyle/>
                    <a:p>
                      <a:pPr marL="0" lvl="0" indent="0" algn="ctr" rtl="0">
                        <a:spcBef>
                          <a:spcPts val="0"/>
                        </a:spcBef>
                        <a:spcAft>
                          <a:spcPts val="0"/>
                        </a:spcAft>
                        <a:buNone/>
                      </a:pPr>
                      <a:r>
                        <a:rPr lang="en" sz="1000" b="1">
                          <a:solidFill>
                            <a:srgbClr val="FF0091"/>
                          </a:solidFill>
                        </a:rPr>
                        <a:t>35.7%</a:t>
                      </a:r>
                      <a:endParaRPr sz="1000" b="1">
                        <a:solidFill>
                          <a:srgbClr val="FF0091"/>
                        </a:solidFill>
                      </a:endParaRPr>
                    </a:p>
                  </a:txBody>
                  <a:tcPr marL="91425" marR="91425" marT="91425" marB="91425">
                    <a:solidFill>
                      <a:srgbClr val="FFFF00"/>
                    </a:solidFill>
                  </a:tcPr>
                </a:tc>
                <a:tc>
                  <a:txBody>
                    <a:bodyPr/>
                    <a:lstStyle/>
                    <a:p>
                      <a:pPr marL="0" lvl="0" indent="0" algn="ctr" rtl="0">
                        <a:spcBef>
                          <a:spcPts val="0"/>
                        </a:spcBef>
                        <a:spcAft>
                          <a:spcPts val="0"/>
                        </a:spcAft>
                        <a:buNone/>
                      </a:pPr>
                      <a:r>
                        <a:rPr lang="en" sz="1000">
                          <a:solidFill>
                            <a:schemeClr val="dk1"/>
                          </a:solidFill>
                        </a:rPr>
                        <a:t>86</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6</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6.9%</a:t>
                      </a:r>
                      <a:endParaRPr sz="1000" dirty="0">
                        <a:solidFill>
                          <a:schemeClr val="dk1"/>
                        </a:solidFill>
                      </a:endParaRPr>
                    </a:p>
                  </a:txBody>
                  <a:tcPr marL="91425" marR="91425" marT="91425" marB="91425"/>
                </a:tc>
                <a:extLst>
                  <a:ext uri="{0D108BD9-81ED-4DB2-BD59-A6C34878D82A}">
                    <a16:rowId xmlns:a16="http://schemas.microsoft.com/office/drawing/2014/main" val="10012"/>
                  </a:ext>
                </a:extLst>
              </a:tr>
              <a:tr h="0">
                <a:tc>
                  <a:txBody>
                    <a:bodyPr/>
                    <a:lstStyle/>
                    <a:p>
                      <a:pPr marL="0" lvl="0" indent="0" algn="l" rtl="0">
                        <a:spcBef>
                          <a:spcPts val="0"/>
                        </a:spcBef>
                        <a:spcAft>
                          <a:spcPts val="0"/>
                        </a:spcAft>
                        <a:buNone/>
                      </a:pPr>
                      <a:r>
                        <a:rPr lang="en" sz="1000">
                          <a:solidFill>
                            <a:schemeClr val="dk1"/>
                          </a:solidFill>
                        </a:rPr>
                        <a:t>Cupcake</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20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80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19</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23.8%</a:t>
                      </a:r>
                      <a:endParaRPr sz="1000" dirty="0">
                        <a:solidFill>
                          <a:schemeClr val="dk1"/>
                        </a:solidFill>
                      </a:endParaRPr>
                    </a:p>
                  </a:txBody>
                  <a:tcPr marL="91425" marR="91425" marT="91425" marB="91425"/>
                </a:tc>
                <a:extLst>
                  <a:ext uri="{0D108BD9-81ED-4DB2-BD59-A6C34878D82A}">
                    <a16:rowId xmlns:a16="http://schemas.microsoft.com/office/drawing/2014/main" val="10013"/>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2"/>
        <p:cNvGrpSpPr/>
        <p:nvPr/>
      </p:nvGrpSpPr>
      <p:grpSpPr>
        <a:xfrm>
          <a:off x="0" y="0"/>
          <a:ext cx="0" cy="0"/>
          <a:chOff x="0" y="0"/>
          <a:chExt cx="0" cy="0"/>
        </a:xfrm>
      </p:grpSpPr>
      <p:sp>
        <p:nvSpPr>
          <p:cNvPr id="163" name="Google Shape;163;p25"/>
          <p:cNvSpPr txBox="1">
            <a:spLocks noGrp="1"/>
          </p:cNvSpPr>
          <p:nvPr>
            <p:ph type="title"/>
          </p:nvPr>
        </p:nvSpPr>
        <p:spPr>
          <a:xfrm>
            <a:off x="2009375" y="1907075"/>
            <a:ext cx="4899000" cy="841800"/>
          </a:xfrm>
          <a:prstGeom prst="rect">
            <a:avLst/>
          </a:prstGeom>
          <a:solidFill>
            <a:schemeClr val="lt1"/>
          </a:solidFill>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b="1">
                <a:solidFill>
                  <a:srgbClr val="00FF00"/>
                </a:solidFill>
              </a:rPr>
              <a:t>Disease Detective Tools</a:t>
            </a:r>
            <a:endParaRPr b="1">
              <a:solidFill>
                <a:srgbClr val="00FF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227675" y="2349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00FF00"/>
                </a:solidFill>
              </a:rPr>
              <a:t>The “Big 6” Microorganisms in Food Safety </a:t>
            </a:r>
            <a:endParaRPr>
              <a:solidFill>
                <a:srgbClr val="00FF00"/>
              </a:solidFill>
            </a:endParaRPr>
          </a:p>
        </p:txBody>
      </p:sp>
      <p:pic>
        <p:nvPicPr>
          <p:cNvPr id="169" name="Google Shape;169;p26"/>
          <p:cNvPicPr preferRelativeResize="0"/>
          <p:nvPr/>
        </p:nvPicPr>
        <p:blipFill rotWithShape="1">
          <a:blip r:embed="rId3">
            <a:alphaModFix/>
          </a:blip>
          <a:srcRect t="13149"/>
          <a:stretch/>
        </p:blipFill>
        <p:spPr>
          <a:xfrm>
            <a:off x="1676675" y="975700"/>
            <a:ext cx="5702426" cy="3828177"/>
          </a:xfrm>
          <a:prstGeom prst="rect">
            <a:avLst/>
          </a:prstGeom>
          <a:noFill/>
          <a:ln w="38100" cap="flat" cmpd="sng">
            <a:solidFill>
              <a:schemeClr val="dk1"/>
            </a:solidFill>
            <a:prstDash val="solid"/>
            <a:round/>
            <a:headEnd type="none" w="sm" len="sm"/>
            <a:tailEnd type="none" w="sm" len="sm"/>
          </a:ln>
        </p:spPr>
      </p:pic>
      <p:sp>
        <p:nvSpPr>
          <p:cNvPr id="170" name="Google Shape;170;p26"/>
          <p:cNvSpPr txBox="1"/>
          <p:nvPr/>
        </p:nvSpPr>
        <p:spPr>
          <a:xfrm>
            <a:off x="3429000" y="1823775"/>
            <a:ext cx="1235400" cy="338700"/>
          </a:xfrm>
          <a:prstGeom prst="rect">
            <a:avLst/>
          </a:prstGeom>
          <a:solidFill>
            <a:srgbClr val="FF009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chemeClr val="dk1"/>
                </a:solidFill>
              </a:rPr>
              <a:t>NON-TYPHOIDAL</a:t>
            </a:r>
            <a:endParaRPr sz="10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graphicFrame>
        <p:nvGraphicFramePr>
          <p:cNvPr id="175" name="Google Shape;175;p27"/>
          <p:cNvGraphicFramePr/>
          <p:nvPr>
            <p:extLst>
              <p:ext uri="{D42A27DB-BD31-4B8C-83A1-F6EECF244321}">
                <p14:modId xmlns:p14="http://schemas.microsoft.com/office/powerpoint/2010/main" val="455215882"/>
              </p:ext>
            </p:extLst>
          </p:nvPr>
        </p:nvGraphicFramePr>
        <p:xfrm>
          <a:off x="95225" y="114850"/>
          <a:ext cx="8936725" cy="4404210"/>
        </p:xfrm>
        <a:graphic>
          <a:graphicData uri="http://schemas.openxmlformats.org/drawingml/2006/table">
            <a:tbl>
              <a:tblPr>
                <a:noFill/>
                <a:tableStyleId>{C7D919B4-6248-4486-87C1-ABB77C37DEE8}</a:tableStyleId>
              </a:tblPr>
              <a:tblGrid>
                <a:gridCol w="1513200">
                  <a:extLst>
                    <a:ext uri="{9D8B030D-6E8A-4147-A177-3AD203B41FA5}">
                      <a16:colId xmlns:a16="http://schemas.microsoft.com/office/drawing/2014/main" val="20000"/>
                    </a:ext>
                  </a:extLst>
                </a:gridCol>
                <a:gridCol w="1143450">
                  <a:extLst>
                    <a:ext uri="{9D8B030D-6E8A-4147-A177-3AD203B41FA5}">
                      <a16:colId xmlns:a16="http://schemas.microsoft.com/office/drawing/2014/main" val="20001"/>
                    </a:ext>
                  </a:extLst>
                </a:gridCol>
                <a:gridCol w="1151775">
                  <a:extLst>
                    <a:ext uri="{9D8B030D-6E8A-4147-A177-3AD203B41FA5}">
                      <a16:colId xmlns:a16="http://schemas.microsoft.com/office/drawing/2014/main" val="20002"/>
                    </a:ext>
                  </a:extLst>
                </a:gridCol>
                <a:gridCol w="1109775">
                  <a:extLst>
                    <a:ext uri="{9D8B030D-6E8A-4147-A177-3AD203B41FA5}">
                      <a16:colId xmlns:a16="http://schemas.microsoft.com/office/drawing/2014/main" val="20003"/>
                    </a:ext>
                  </a:extLst>
                </a:gridCol>
                <a:gridCol w="1109825">
                  <a:extLst>
                    <a:ext uri="{9D8B030D-6E8A-4147-A177-3AD203B41FA5}">
                      <a16:colId xmlns:a16="http://schemas.microsoft.com/office/drawing/2014/main" val="20004"/>
                    </a:ext>
                  </a:extLst>
                </a:gridCol>
                <a:gridCol w="1340175">
                  <a:extLst>
                    <a:ext uri="{9D8B030D-6E8A-4147-A177-3AD203B41FA5}">
                      <a16:colId xmlns:a16="http://schemas.microsoft.com/office/drawing/2014/main" val="20005"/>
                    </a:ext>
                  </a:extLst>
                </a:gridCol>
                <a:gridCol w="1568525">
                  <a:extLst>
                    <a:ext uri="{9D8B030D-6E8A-4147-A177-3AD203B41FA5}">
                      <a16:colId xmlns:a16="http://schemas.microsoft.com/office/drawing/2014/main" val="20006"/>
                    </a:ext>
                  </a:extLst>
                </a:gridCol>
              </a:tblGrid>
              <a:tr h="381000">
                <a:tc>
                  <a:txBody>
                    <a:bodyPr/>
                    <a:lstStyle/>
                    <a:p>
                      <a:pPr marL="0" lvl="0" indent="0" algn="ctr" rtl="0">
                        <a:spcBef>
                          <a:spcPts val="0"/>
                        </a:spcBef>
                        <a:spcAft>
                          <a:spcPts val="0"/>
                        </a:spcAft>
                        <a:buNone/>
                      </a:pPr>
                      <a:endParaRPr>
                        <a:solidFill>
                          <a:schemeClr val="accent2"/>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ctr" rtl="0">
                        <a:spcBef>
                          <a:spcPts val="0"/>
                        </a:spcBef>
                        <a:spcAft>
                          <a:spcPts val="0"/>
                        </a:spcAft>
                        <a:buNone/>
                      </a:pPr>
                      <a:r>
                        <a:rPr lang="en" i="1">
                          <a:solidFill>
                            <a:schemeClr val="lt1"/>
                          </a:solidFill>
                        </a:rPr>
                        <a:t>Salmonella</a:t>
                      </a:r>
                      <a:endParaRPr i="1">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i="1">
                          <a:solidFill>
                            <a:schemeClr val="lt1"/>
                          </a:solidFill>
                        </a:rPr>
                        <a:t>Salmonella typhi </a:t>
                      </a:r>
                      <a:endParaRPr i="1">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i="1">
                          <a:solidFill>
                            <a:schemeClr val="lt1"/>
                          </a:solidFill>
                        </a:rPr>
                        <a:t>Shigella</a:t>
                      </a:r>
                      <a:endParaRPr i="1">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i="1">
                          <a:solidFill>
                            <a:schemeClr val="lt1"/>
                          </a:solidFill>
                        </a:rPr>
                        <a:t>E. coli</a:t>
                      </a:r>
                      <a:endParaRPr i="1">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a:solidFill>
                            <a:schemeClr val="lt1"/>
                          </a:solidFill>
                        </a:rPr>
                        <a:t>Hepatitis A </a:t>
                      </a:r>
                      <a:endParaRPr>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a:solidFill>
                            <a:schemeClr val="lt1"/>
                          </a:solidFill>
                        </a:rPr>
                        <a:t>Norovirus</a:t>
                      </a:r>
                      <a:endParaRPr>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accent2"/>
                          </a:solidFill>
                        </a:rPr>
                        <a:t>Morphology</a:t>
                      </a:r>
                      <a:endParaRPr>
                        <a:solidFill>
                          <a:schemeClr val="accen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Rod</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Rod</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Rod</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Rod</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N/A</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N/A</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accent2"/>
                          </a:solidFill>
                        </a:rPr>
                        <a:t>Origins</a:t>
                      </a:r>
                      <a:endParaRPr>
                        <a:solidFill>
                          <a:schemeClr val="accen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gridSpan="6">
                  <a:txBody>
                    <a:bodyPr/>
                    <a:lstStyle/>
                    <a:p>
                      <a:pPr marL="0" lvl="0" indent="0" algn="l" rtl="0">
                        <a:spcBef>
                          <a:spcPts val="0"/>
                        </a:spcBef>
                        <a:spcAft>
                          <a:spcPts val="0"/>
                        </a:spcAft>
                        <a:buNone/>
                      </a:pPr>
                      <a:r>
                        <a:rPr lang="en" sz="1100">
                          <a:solidFill>
                            <a:schemeClr val="lt2"/>
                          </a:solidFill>
                        </a:rPr>
                        <a:t>Fecal-oral*, poor handwashing, improper sewage control, consuming contaminated food, wildlife &amp; agriculture contamination, handling baby diapers, soil harborage</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accent2"/>
                          </a:solidFill>
                        </a:rPr>
                        <a:t>Symptoms</a:t>
                      </a:r>
                      <a:endParaRPr>
                        <a:solidFill>
                          <a:schemeClr val="accen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gridSpan="2">
                  <a:txBody>
                    <a:bodyPr/>
                    <a:lstStyle/>
                    <a:p>
                      <a:pPr marL="0" lvl="0" indent="0" algn="l" rtl="0">
                        <a:lnSpc>
                          <a:spcPct val="115000"/>
                        </a:lnSpc>
                        <a:spcBef>
                          <a:spcPts val="0"/>
                        </a:spcBef>
                        <a:spcAft>
                          <a:spcPts val="1200"/>
                        </a:spcAft>
                        <a:buNone/>
                      </a:pPr>
                      <a:r>
                        <a:rPr lang="en" sz="1100" dirty="0">
                          <a:solidFill>
                            <a:schemeClr val="lt2"/>
                          </a:solidFill>
                        </a:rPr>
                        <a:t>Fever, headache, fatigue, sweating, dry cough, stomach pain, weight loss, diarrhea, typhoid fever*</a:t>
                      </a:r>
                      <a:endParaRPr sz="1100" dirty="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100">
                          <a:solidFill>
                            <a:schemeClr val="lt2"/>
                          </a:solidFill>
                        </a:rPr>
                        <a:t>Fever, diarrhea, dehydration, stomach tenderness</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Severe diarrhea, vomiting, stomach cramps</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dirty="0">
                          <a:solidFill>
                            <a:schemeClr val="lt2"/>
                          </a:solidFill>
                        </a:rPr>
                        <a:t>Yellow skin/eyes (jaundice)*, anorexia, fever, stomach pain</a:t>
                      </a:r>
                      <a:endParaRPr sz="1100" dirty="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Projectile vomiting*, diarrhea, stomach cramps</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accent2"/>
                          </a:solidFill>
                        </a:rPr>
                        <a:t>Prevention</a:t>
                      </a:r>
                      <a:endParaRPr>
                        <a:solidFill>
                          <a:schemeClr val="accen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Handwashing,</a:t>
                      </a:r>
                      <a:endParaRPr sz="1100">
                        <a:solidFill>
                          <a:schemeClr val="lt2"/>
                        </a:solidFill>
                      </a:endParaRPr>
                    </a:p>
                    <a:p>
                      <a:pPr marL="0" lvl="0" indent="0" algn="l" rtl="0">
                        <a:spcBef>
                          <a:spcPts val="0"/>
                        </a:spcBef>
                        <a:spcAft>
                          <a:spcPts val="0"/>
                        </a:spcAft>
                        <a:buNone/>
                      </a:pPr>
                      <a:r>
                        <a:rPr lang="en" sz="1100">
                          <a:solidFill>
                            <a:schemeClr val="lt2"/>
                          </a:solidFill>
                        </a:rPr>
                        <a:t>Cook food &gt;140F </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dirty="0">
                          <a:solidFill>
                            <a:schemeClr val="lt2"/>
                          </a:solidFill>
                        </a:rPr>
                        <a:t>Handwashing,</a:t>
                      </a:r>
                      <a:endParaRPr sz="1100" dirty="0">
                        <a:solidFill>
                          <a:schemeClr val="lt2"/>
                        </a:solidFill>
                      </a:endParaRPr>
                    </a:p>
                    <a:p>
                      <a:pPr marL="0" lvl="0" indent="0" algn="l" rtl="0">
                        <a:spcBef>
                          <a:spcPts val="0"/>
                        </a:spcBef>
                        <a:spcAft>
                          <a:spcPts val="0"/>
                        </a:spcAft>
                        <a:buNone/>
                      </a:pPr>
                      <a:r>
                        <a:rPr lang="en" sz="1100" dirty="0">
                          <a:solidFill>
                            <a:schemeClr val="lt2"/>
                          </a:solidFill>
                        </a:rPr>
                        <a:t>Vaccination, </a:t>
                      </a:r>
                      <a:endParaRPr sz="1100" dirty="0">
                        <a:solidFill>
                          <a:schemeClr val="lt2"/>
                        </a:solidFill>
                      </a:endParaRPr>
                    </a:p>
                    <a:p>
                      <a:pPr marL="0" lvl="0" indent="0" algn="l" rtl="0">
                        <a:spcBef>
                          <a:spcPts val="0"/>
                        </a:spcBef>
                        <a:spcAft>
                          <a:spcPts val="0"/>
                        </a:spcAft>
                        <a:buNone/>
                      </a:pPr>
                      <a:r>
                        <a:rPr lang="en" sz="1100" dirty="0">
                          <a:solidFill>
                            <a:schemeClr val="lt2"/>
                          </a:solidFill>
                        </a:rPr>
                        <a:t>Don’t wash F&amp;V in water,</a:t>
                      </a:r>
                      <a:endParaRPr sz="1100" dirty="0">
                        <a:solidFill>
                          <a:schemeClr val="lt2"/>
                        </a:solidFill>
                      </a:endParaRPr>
                    </a:p>
                    <a:p>
                      <a:pPr marL="0" lvl="0" indent="0" algn="l" rtl="0">
                        <a:spcBef>
                          <a:spcPts val="0"/>
                        </a:spcBef>
                        <a:spcAft>
                          <a:spcPts val="0"/>
                        </a:spcAft>
                        <a:buNone/>
                      </a:pPr>
                      <a:r>
                        <a:rPr lang="en" sz="1100" dirty="0">
                          <a:solidFill>
                            <a:schemeClr val="lt2"/>
                          </a:solidFill>
                        </a:rPr>
                        <a:t>Don’t eat ice, </a:t>
                      </a:r>
                      <a:endParaRPr sz="1100" dirty="0">
                        <a:solidFill>
                          <a:schemeClr val="lt2"/>
                        </a:solidFill>
                      </a:endParaRPr>
                    </a:p>
                    <a:p>
                      <a:pPr marL="0" lvl="0" indent="0" algn="l" rtl="0">
                        <a:spcBef>
                          <a:spcPts val="0"/>
                        </a:spcBef>
                        <a:spcAft>
                          <a:spcPts val="0"/>
                        </a:spcAft>
                        <a:buNone/>
                      </a:pPr>
                      <a:r>
                        <a:rPr lang="en" sz="1100" dirty="0">
                          <a:solidFill>
                            <a:schemeClr val="lt2"/>
                          </a:solidFill>
                        </a:rPr>
                        <a:t>Bottled water in countries with </a:t>
                      </a:r>
                      <a:r>
                        <a:rPr lang="en" sz="1100">
                          <a:solidFill>
                            <a:schemeClr val="lt2"/>
                          </a:solidFill>
                        </a:rPr>
                        <a:t>poor sanitation/ </a:t>
                      </a:r>
                      <a:r>
                        <a:rPr lang="en" sz="1100" dirty="0">
                          <a:solidFill>
                            <a:schemeClr val="lt2"/>
                          </a:solidFill>
                        </a:rPr>
                        <a:t>sewage practices</a:t>
                      </a:r>
                      <a:endParaRPr sz="1100" dirty="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Handwashing, avoid food preparation if infected, high cook temperature</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Handwashing, preventing anaerobic environments*, cutting board safety</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Handwashing, vaccination, blood-borne safety e.g., avoid sharing food in endemic areas</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dirty="0">
                          <a:solidFill>
                            <a:schemeClr val="lt2"/>
                          </a:solidFill>
                        </a:rPr>
                        <a:t>Handwashing, respiratory hygiene </a:t>
                      </a:r>
                      <a:endParaRPr sz="1100" dirty="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graphicFrame>
        <p:nvGraphicFramePr>
          <p:cNvPr id="180" name="Google Shape;180;p28"/>
          <p:cNvGraphicFramePr/>
          <p:nvPr>
            <p:extLst>
              <p:ext uri="{D42A27DB-BD31-4B8C-83A1-F6EECF244321}">
                <p14:modId xmlns:p14="http://schemas.microsoft.com/office/powerpoint/2010/main" val="2651190301"/>
              </p:ext>
            </p:extLst>
          </p:nvPr>
        </p:nvGraphicFramePr>
        <p:xfrm>
          <a:off x="95225" y="114850"/>
          <a:ext cx="8936725" cy="3733650"/>
        </p:xfrm>
        <a:graphic>
          <a:graphicData uri="http://schemas.openxmlformats.org/drawingml/2006/table">
            <a:tbl>
              <a:tblPr>
                <a:noFill/>
                <a:tableStyleId>{C7D919B4-6248-4486-87C1-ABB77C37DEE8}</a:tableStyleId>
              </a:tblPr>
              <a:tblGrid>
                <a:gridCol w="1513200">
                  <a:extLst>
                    <a:ext uri="{9D8B030D-6E8A-4147-A177-3AD203B41FA5}">
                      <a16:colId xmlns:a16="http://schemas.microsoft.com/office/drawing/2014/main" val="20000"/>
                    </a:ext>
                  </a:extLst>
                </a:gridCol>
                <a:gridCol w="1143450">
                  <a:extLst>
                    <a:ext uri="{9D8B030D-6E8A-4147-A177-3AD203B41FA5}">
                      <a16:colId xmlns:a16="http://schemas.microsoft.com/office/drawing/2014/main" val="20001"/>
                    </a:ext>
                  </a:extLst>
                </a:gridCol>
                <a:gridCol w="1151775">
                  <a:extLst>
                    <a:ext uri="{9D8B030D-6E8A-4147-A177-3AD203B41FA5}">
                      <a16:colId xmlns:a16="http://schemas.microsoft.com/office/drawing/2014/main" val="20002"/>
                    </a:ext>
                  </a:extLst>
                </a:gridCol>
                <a:gridCol w="1109775">
                  <a:extLst>
                    <a:ext uri="{9D8B030D-6E8A-4147-A177-3AD203B41FA5}">
                      <a16:colId xmlns:a16="http://schemas.microsoft.com/office/drawing/2014/main" val="20003"/>
                    </a:ext>
                  </a:extLst>
                </a:gridCol>
                <a:gridCol w="1109825">
                  <a:extLst>
                    <a:ext uri="{9D8B030D-6E8A-4147-A177-3AD203B41FA5}">
                      <a16:colId xmlns:a16="http://schemas.microsoft.com/office/drawing/2014/main" val="20004"/>
                    </a:ext>
                  </a:extLst>
                </a:gridCol>
                <a:gridCol w="1340175">
                  <a:extLst>
                    <a:ext uri="{9D8B030D-6E8A-4147-A177-3AD203B41FA5}">
                      <a16:colId xmlns:a16="http://schemas.microsoft.com/office/drawing/2014/main" val="20005"/>
                    </a:ext>
                  </a:extLst>
                </a:gridCol>
                <a:gridCol w="1568525">
                  <a:extLst>
                    <a:ext uri="{9D8B030D-6E8A-4147-A177-3AD203B41FA5}">
                      <a16:colId xmlns:a16="http://schemas.microsoft.com/office/drawing/2014/main" val="20006"/>
                    </a:ext>
                  </a:extLst>
                </a:gridCol>
              </a:tblGrid>
              <a:tr h="381000">
                <a:tc>
                  <a:txBody>
                    <a:bodyPr/>
                    <a:lstStyle/>
                    <a:p>
                      <a:pPr marL="0" lvl="0" indent="0" algn="ctr" rtl="0">
                        <a:spcBef>
                          <a:spcPts val="0"/>
                        </a:spcBef>
                        <a:spcAft>
                          <a:spcPts val="0"/>
                        </a:spcAft>
                        <a:buNone/>
                      </a:pPr>
                      <a:endParaRPr>
                        <a:solidFill>
                          <a:schemeClr val="accent2"/>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ctr" rtl="0">
                        <a:spcBef>
                          <a:spcPts val="0"/>
                        </a:spcBef>
                        <a:spcAft>
                          <a:spcPts val="0"/>
                        </a:spcAft>
                        <a:buNone/>
                      </a:pPr>
                      <a:r>
                        <a:rPr lang="en" i="1">
                          <a:solidFill>
                            <a:schemeClr val="lt1"/>
                          </a:solidFill>
                        </a:rPr>
                        <a:t>Salmonella</a:t>
                      </a:r>
                      <a:endParaRPr i="1">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i="1">
                          <a:solidFill>
                            <a:schemeClr val="lt1"/>
                          </a:solidFill>
                        </a:rPr>
                        <a:t>Salmonella typhi </a:t>
                      </a:r>
                      <a:endParaRPr i="1">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i="1">
                          <a:solidFill>
                            <a:schemeClr val="lt1"/>
                          </a:solidFill>
                        </a:rPr>
                        <a:t>Shigella</a:t>
                      </a:r>
                      <a:endParaRPr i="1">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i="1">
                          <a:solidFill>
                            <a:schemeClr val="lt1"/>
                          </a:solidFill>
                        </a:rPr>
                        <a:t>E. coli</a:t>
                      </a:r>
                      <a:endParaRPr i="1">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a:solidFill>
                            <a:schemeClr val="lt1"/>
                          </a:solidFill>
                        </a:rPr>
                        <a:t>Hepatitis A </a:t>
                      </a:r>
                      <a:endParaRPr>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tc>
                  <a:txBody>
                    <a:bodyPr/>
                    <a:lstStyle/>
                    <a:p>
                      <a:pPr marL="0" lvl="0" indent="0" algn="ctr" rtl="0">
                        <a:spcBef>
                          <a:spcPts val="0"/>
                        </a:spcBef>
                        <a:spcAft>
                          <a:spcPts val="0"/>
                        </a:spcAft>
                        <a:buNone/>
                      </a:pPr>
                      <a:r>
                        <a:rPr lang="en">
                          <a:solidFill>
                            <a:schemeClr val="lt1"/>
                          </a:solidFill>
                        </a:rPr>
                        <a:t>Norovirus</a:t>
                      </a:r>
                      <a:endParaRPr>
                        <a:solidFill>
                          <a:schemeClr val="lt1"/>
                        </a:solidFill>
                      </a:endParaRPr>
                    </a:p>
                  </a:txBody>
                  <a:tcPr marL="91425" marR="91425" marT="91425" marB="91425" anchor="ctr">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solidFill>
                      <a:srgbClr val="00FFFF"/>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accent2"/>
                          </a:solidFill>
                        </a:rPr>
                        <a:t>Morphology</a:t>
                      </a:r>
                      <a:endParaRPr>
                        <a:solidFill>
                          <a:schemeClr val="accen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Rod</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Rod</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Rod</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Rod</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N/A</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N/A</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accent2"/>
                          </a:solidFill>
                        </a:rPr>
                        <a:t>Origins</a:t>
                      </a:r>
                      <a:endParaRPr>
                        <a:solidFill>
                          <a:schemeClr val="accen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gridSpan="6">
                  <a:txBody>
                    <a:bodyPr/>
                    <a:lstStyle/>
                    <a:p>
                      <a:pPr marL="0" lvl="0" indent="0" algn="l" rtl="0">
                        <a:spcBef>
                          <a:spcPts val="0"/>
                        </a:spcBef>
                        <a:spcAft>
                          <a:spcPts val="0"/>
                        </a:spcAft>
                        <a:buNone/>
                      </a:pPr>
                      <a:r>
                        <a:rPr lang="en" sz="1100">
                          <a:solidFill>
                            <a:schemeClr val="lt2"/>
                          </a:solidFill>
                        </a:rPr>
                        <a:t>Fecal-oral*, poor handwashing, improper sewage control, consuming contaminated food, wildlife &amp; agriculture contamination, handling baby diapers, soil harborage</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accent2"/>
                          </a:solidFill>
                        </a:rPr>
                        <a:t>Symptoms</a:t>
                      </a:r>
                      <a:endParaRPr>
                        <a:solidFill>
                          <a:schemeClr val="accen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gridSpan="2">
                  <a:txBody>
                    <a:bodyPr/>
                    <a:lstStyle/>
                    <a:p>
                      <a:pPr marL="0" lvl="0" indent="0" algn="l" rtl="0">
                        <a:lnSpc>
                          <a:spcPct val="115000"/>
                        </a:lnSpc>
                        <a:spcBef>
                          <a:spcPts val="0"/>
                        </a:spcBef>
                        <a:spcAft>
                          <a:spcPts val="1200"/>
                        </a:spcAft>
                        <a:buNone/>
                      </a:pPr>
                      <a:r>
                        <a:rPr lang="en" sz="1100" dirty="0">
                          <a:solidFill>
                            <a:schemeClr val="lt2"/>
                          </a:solidFill>
                        </a:rPr>
                        <a:t>Fever, headache, fatigue, sweating, dry cough, stomach pain, weight loss, diarrhea, typhoid fever*</a:t>
                      </a:r>
                      <a:endParaRPr sz="1100" dirty="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100">
                          <a:solidFill>
                            <a:schemeClr val="lt2"/>
                          </a:solidFill>
                        </a:rPr>
                        <a:t>Fever, diarrhea, dehydration, stomach tenderness</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Severe diarrhea, vomiting, stomach cramps</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Yellow skin/eyes (jaundice)*, anorexia, fever, stomach pain</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Projectile vomiting*, diarrhea, stomach cramps</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accent2"/>
                          </a:solidFill>
                        </a:rPr>
                        <a:t>Prevention</a:t>
                      </a:r>
                      <a:endParaRPr>
                        <a:solidFill>
                          <a:schemeClr val="accen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Handwashing,</a:t>
                      </a:r>
                      <a:endParaRPr sz="1100">
                        <a:solidFill>
                          <a:schemeClr val="lt2"/>
                        </a:solidFill>
                      </a:endParaRPr>
                    </a:p>
                    <a:p>
                      <a:pPr marL="0" lvl="0" indent="0" algn="l" rtl="0">
                        <a:spcBef>
                          <a:spcPts val="0"/>
                        </a:spcBef>
                        <a:spcAft>
                          <a:spcPts val="0"/>
                        </a:spcAft>
                        <a:buNone/>
                      </a:pPr>
                      <a:r>
                        <a:rPr lang="en" sz="1100">
                          <a:solidFill>
                            <a:schemeClr val="lt2"/>
                          </a:solidFill>
                        </a:rPr>
                        <a:t>Cook food &gt;140F </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Handwashing,</a:t>
                      </a:r>
                      <a:endParaRPr sz="1100">
                        <a:solidFill>
                          <a:schemeClr val="lt2"/>
                        </a:solidFill>
                      </a:endParaRPr>
                    </a:p>
                    <a:p>
                      <a:pPr marL="0" lvl="0" indent="0" algn="l" rtl="0">
                        <a:spcBef>
                          <a:spcPts val="0"/>
                        </a:spcBef>
                        <a:spcAft>
                          <a:spcPts val="0"/>
                        </a:spcAft>
                        <a:buNone/>
                      </a:pPr>
                      <a:r>
                        <a:rPr lang="en" sz="1100">
                          <a:solidFill>
                            <a:schemeClr val="lt2"/>
                          </a:solidFill>
                        </a:rPr>
                        <a:t>Vaccination, </a:t>
                      </a:r>
                      <a:endParaRPr sz="1100">
                        <a:solidFill>
                          <a:schemeClr val="lt2"/>
                        </a:solidFill>
                      </a:endParaRPr>
                    </a:p>
                    <a:p>
                      <a:pPr marL="0" lvl="0" indent="0" algn="l" rtl="0">
                        <a:spcBef>
                          <a:spcPts val="0"/>
                        </a:spcBef>
                        <a:spcAft>
                          <a:spcPts val="0"/>
                        </a:spcAft>
                        <a:buNone/>
                      </a:pPr>
                      <a:r>
                        <a:rPr lang="en" sz="1100">
                          <a:solidFill>
                            <a:schemeClr val="lt2"/>
                          </a:solidFill>
                        </a:rPr>
                        <a:t>Don’t wash F&amp;V in water,</a:t>
                      </a:r>
                      <a:endParaRPr sz="1100">
                        <a:solidFill>
                          <a:schemeClr val="lt2"/>
                        </a:solidFill>
                      </a:endParaRPr>
                    </a:p>
                    <a:p>
                      <a:pPr marL="0" lvl="0" indent="0" algn="l" rtl="0">
                        <a:spcBef>
                          <a:spcPts val="0"/>
                        </a:spcBef>
                        <a:spcAft>
                          <a:spcPts val="0"/>
                        </a:spcAft>
                        <a:buNone/>
                      </a:pPr>
                      <a:r>
                        <a:rPr lang="en" sz="1100">
                          <a:solidFill>
                            <a:schemeClr val="lt2"/>
                          </a:solidFill>
                        </a:rPr>
                        <a:t>Don’t eat ice, </a:t>
                      </a:r>
                      <a:endParaRPr sz="1100">
                        <a:solidFill>
                          <a:schemeClr val="lt2"/>
                        </a:solidFill>
                      </a:endParaRPr>
                    </a:p>
                    <a:p>
                      <a:pPr marL="0" lvl="0" indent="0" algn="l" rtl="0">
                        <a:spcBef>
                          <a:spcPts val="0"/>
                        </a:spcBef>
                        <a:spcAft>
                          <a:spcPts val="0"/>
                        </a:spcAft>
                        <a:buNone/>
                      </a:pPr>
                      <a:r>
                        <a:rPr lang="en" sz="1100">
                          <a:solidFill>
                            <a:schemeClr val="lt2"/>
                          </a:solidFill>
                        </a:rPr>
                        <a:t>Bottled water</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Handwashing, avoid food preparation if infected, high cook temperature</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Handwashing, preventing anaerobic environments*, cutting board safety</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lt2"/>
                          </a:solidFill>
                        </a:rPr>
                        <a:t>Handwashing, vaccination, blood-borne safety e.g., avoid sharing food in endemic areas</a:t>
                      </a:r>
                      <a:endParaRPr sz="110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tc>
                  <a:txBody>
                    <a:bodyPr/>
                    <a:lstStyle/>
                    <a:p>
                      <a:pPr marL="0" lvl="0" indent="0" algn="l" rtl="0">
                        <a:spcBef>
                          <a:spcPts val="0"/>
                        </a:spcBef>
                        <a:spcAft>
                          <a:spcPts val="0"/>
                        </a:spcAft>
                        <a:buNone/>
                      </a:pPr>
                      <a:r>
                        <a:rPr lang="en" sz="1100" dirty="0">
                          <a:solidFill>
                            <a:schemeClr val="lt2"/>
                          </a:solidFill>
                        </a:rPr>
                        <a:t>Handwashing, respiratory hygiene </a:t>
                      </a:r>
                      <a:endParaRPr sz="1100" dirty="0">
                        <a:solidFill>
                          <a:schemeClr val="lt2"/>
                        </a:solidFill>
                      </a:endParaRPr>
                    </a:p>
                  </a:txBody>
                  <a:tcPr marL="91425" marR="91425" marT="91425" marB="91425">
                    <a:lnL w="28575" cap="flat" cmpd="sng">
                      <a:solidFill>
                        <a:srgbClr val="00FFFF"/>
                      </a:solidFill>
                      <a:prstDash val="solid"/>
                      <a:round/>
                      <a:headEnd type="none" w="sm" len="sm"/>
                      <a:tailEnd type="none" w="sm" len="sm"/>
                    </a:lnL>
                    <a:lnR w="28575" cap="flat" cmpd="sng">
                      <a:solidFill>
                        <a:srgbClr val="00FFFF"/>
                      </a:solidFill>
                      <a:prstDash val="solid"/>
                      <a:round/>
                      <a:headEnd type="none" w="sm" len="sm"/>
                      <a:tailEnd type="none" w="sm" len="sm"/>
                    </a:lnR>
                    <a:lnT w="28575" cap="flat" cmpd="sng">
                      <a:solidFill>
                        <a:srgbClr val="00FFFF"/>
                      </a:solidFill>
                      <a:prstDash val="solid"/>
                      <a:round/>
                      <a:headEnd type="none" w="sm" len="sm"/>
                      <a:tailEnd type="none" w="sm" len="sm"/>
                    </a:lnT>
                    <a:lnB w="28575" cap="flat" cmpd="sng">
                      <a:solidFill>
                        <a:srgbClr val="00FFFF"/>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81" name="Google Shape;181;p28"/>
          <p:cNvSpPr txBox="1"/>
          <p:nvPr/>
        </p:nvSpPr>
        <p:spPr>
          <a:xfrm>
            <a:off x="210100" y="4076150"/>
            <a:ext cx="8322900" cy="7080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rgbClr val="FF0091"/>
              </a:buClr>
              <a:buSzPts val="1700"/>
              <a:buAutoNum type="arabicPeriod"/>
            </a:pPr>
            <a:r>
              <a:rPr lang="en" sz="1700">
                <a:solidFill>
                  <a:srgbClr val="FF0091"/>
                </a:solidFill>
              </a:rPr>
              <a:t>What similarities do you see in the symptoms that the ill students reported? </a:t>
            </a:r>
            <a:endParaRPr sz="1700">
              <a:solidFill>
                <a:srgbClr val="FF0091"/>
              </a:solidFill>
            </a:endParaRPr>
          </a:p>
          <a:p>
            <a:pPr marL="457200" lvl="0" indent="-336550" algn="l" rtl="0">
              <a:spcBef>
                <a:spcPts val="0"/>
              </a:spcBef>
              <a:spcAft>
                <a:spcPts val="0"/>
              </a:spcAft>
              <a:buClr>
                <a:srgbClr val="FF0091"/>
              </a:buClr>
              <a:buSzPts val="1700"/>
              <a:buAutoNum type="arabicPeriod"/>
            </a:pPr>
            <a:r>
              <a:rPr lang="en" sz="1700">
                <a:solidFill>
                  <a:srgbClr val="FF0091"/>
                </a:solidFill>
              </a:rPr>
              <a:t>What are prevention practices shared between all six microbes? </a:t>
            </a:r>
            <a:endParaRPr sz="1700">
              <a:solidFill>
                <a:srgbClr val="FF009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
        <p:cNvGrpSpPr/>
        <p:nvPr/>
      </p:nvGrpSpPr>
      <p:grpSpPr>
        <a:xfrm>
          <a:off x="0" y="0"/>
          <a:ext cx="0" cy="0"/>
          <a:chOff x="0" y="0"/>
          <a:chExt cx="0" cy="0"/>
        </a:xfrm>
      </p:grpSpPr>
      <p:sp>
        <p:nvSpPr>
          <p:cNvPr id="186" name="Google Shape;186;p29"/>
          <p:cNvSpPr txBox="1">
            <a:spLocks noGrp="1"/>
          </p:cNvSpPr>
          <p:nvPr>
            <p:ph type="title"/>
          </p:nvPr>
        </p:nvSpPr>
        <p:spPr>
          <a:xfrm>
            <a:off x="2009375" y="1907075"/>
            <a:ext cx="4899000" cy="841800"/>
          </a:xfrm>
          <a:prstGeom prst="rect">
            <a:avLst/>
          </a:prstGeom>
          <a:solidFill>
            <a:schemeClr val="lt1"/>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b="1">
                <a:solidFill>
                  <a:srgbClr val="00FF00"/>
                </a:solidFill>
              </a:rPr>
              <a:t>Questions?</a:t>
            </a:r>
            <a:endParaRPr b="1">
              <a:solidFill>
                <a:srgbClr val="00FF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0"/>
          <p:cNvSpPr txBox="1">
            <a:spLocks noGrp="1"/>
          </p:cNvSpPr>
          <p:nvPr>
            <p:ph type="title"/>
          </p:nvPr>
        </p:nvSpPr>
        <p:spPr>
          <a:xfrm>
            <a:off x="254950" y="890850"/>
            <a:ext cx="4375800" cy="3608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SzPts val="990"/>
              <a:buNone/>
            </a:pPr>
            <a:r>
              <a:rPr lang="en" sz="1700" dirty="0"/>
              <a:t>Divide into </a:t>
            </a:r>
            <a:r>
              <a:rPr lang="en-US" sz="1700" dirty="0"/>
              <a:t>groups to visit </a:t>
            </a:r>
            <a:r>
              <a:rPr lang="en-US" sz="1700" u="sng" dirty="0"/>
              <a:t>four</a:t>
            </a:r>
            <a:r>
              <a:rPr lang="en-US" sz="1700" dirty="0"/>
              <a:t> workstations</a:t>
            </a:r>
            <a:endParaRPr sz="1700" u="sng" dirty="0"/>
          </a:p>
          <a:p>
            <a:pPr marL="0" lvl="0" indent="0" algn="l" rtl="0">
              <a:spcBef>
                <a:spcPts val="0"/>
              </a:spcBef>
              <a:spcAft>
                <a:spcPts val="0"/>
              </a:spcAft>
              <a:buSzPts val="990"/>
              <a:buNone/>
            </a:pPr>
            <a:endParaRPr sz="1700" dirty="0"/>
          </a:p>
          <a:p>
            <a:pPr marL="0" lvl="0" indent="0" algn="l" rtl="0">
              <a:spcBef>
                <a:spcPts val="0"/>
              </a:spcBef>
              <a:spcAft>
                <a:spcPts val="0"/>
              </a:spcAft>
              <a:buSzPts val="990"/>
              <a:buNone/>
            </a:pPr>
            <a:r>
              <a:rPr lang="en" sz="1700" dirty="0"/>
              <a:t>You will need your worksheet and a pencil</a:t>
            </a:r>
            <a:br>
              <a:rPr lang="en" sz="1700" dirty="0"/>
            </a:br>
            <a:endParaRPr sz="1700" dirty="0"/>
          </a:p>
          <a:p>
            <a:pPr marL="0" lvl="0" indent="0" algn="l" rtl="0">
              <a:spcBef>
                <a:spcPts val="0"/>
              </a:spcBef>
              <a:spcAft>
                <a:spcPts val="0"/>
              </a:spcAft>
              <a:buSzPts val="990"/>
              <a:buNone/>
            </a:pPr>
            <a:r>
              <a:rPr lang="en" sz="1700" dirty="0"/>
              <a:t>You will spend 10 minutes at each scenario presented </a:t>
            </a:r>
            <a:endParaRPr sz="1700" dirty="0"/>
          </a:p>
        </p:txBody>
      </p:sp>
      <p:sp>
        <p:nvSpPr>
          <p:cNvPr id="192" name="Google Shape;192;p30"/>
          <p:cNvSpPr txBox="1"/>
          <p:nvPr/>
        </p:nvSpPr>
        <p:spPr>
          <a:xfrm>
            <a:off x="4807325" y="1395125"/>
            <a:ext cx="4092900" cy="32631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1200"/>
              </a:spcBef>
              <a:spcAft>
                <a:spcPts val="0"/>
              </a:spcAft>
              <a:buClr>
                <a:srgbClr val="00FF00"/>
              </a:buClr>
              <a:buSzPts val="1600"/>
              <a:buAutoNum type="arabicPeriod"/>
            </a:pPr>
            <a:r>
              <a:rPr lang="en" sz="1600" dirty="0">
                <a:solidFill>
                  <a:srgbClr val="00FF00"/>
                </a:solidFill>
              </a:rPr>
              <a:t>The food item that was likely contaminated </a:t>
            </a:r>
            <a:endParaRPr sz="1600" dirty="0">
              <a:solidFill>
                <a:srgbClr val="00FF00"/>
              </a:solidFill>
            </a:endParaRPr>
          </a:p>
          <a:p>
            <a:pPr marL="457200" lvl="0" indent="-330200" algn="l" rtl="0">
              <a:lnSpc>
                <a:spcPct val="115000"/>
              </a:lnSpc>
              <a:spcBef>
                <a:spcPts val="0"/>
              </a:spcBef>
              <a:spcAft>
                <a:spcPts val="0"/>
              </a:spcAft>
              <a:buClr>
                <a:srgbClr val="00FF00"/>
              </a:buClr>
              <a:buSzPts val="1600"/>
              <a:buAutoNum type="arabicPeriod"/>
            </a:pPr>
            <a:r>
              <a:rPr lang="en" sz="1600" dirty="0">
                <a:solidFill>
                  <a:srgbClr val="00FF00"/>
                </a:solidFill>
              </a:rPr>
              <a:t>The microorganism that caused the outbreak</a:t>
            </a:r>
            <a:endParaRPr sz="1600" dirty="0">
              <a:solidFill>
                <a:srgbClr val="00FF00"/>
              </a:solidFill>
            </a:endParaRPr>
          </a:p>
          <a:p>
            <a:pPr marL="457200" lvl="0" indent="-330200" algn="l" rtl="0">
              <a:lnSpc>
                <a:spcPct val="115000"/>
              </a:lnSpc>
              <a:spcBef>
                <a:spcPts val="0"/>
              </a:spcBef>
              <a:spcAft>
                <a:spcPts val="0"/>
              </a:spcAft>
              <a:buClr>
                <a:srgbClr val="00FF00"/>
              </a:buClr>
              <a:buSzPts val="1600"/>
              <a:buAutoNum type="arabicPeriod"/>
            </a:pPr>
            <a:r>
              <a:rPr lang="en" sz="1600" dirty="0">
                <a:solidFill>
                  <a:srgbClr val="00FF00"/>
                </a:solidFill>
              </a:rPr>
              <a:t>The scenario the food item came from (1, 2, or 3)</a:t>
            </a:r>
            <a:endParaRPr sz="1600" dirty="0">
              <a:solidFill>
                <a:srgbClr val="00FF00"/>
              </a:solidFill>
            </a:endParaRPr>
          </a:p>
          <a:p>
            <a:pPr marL="457200" lvl="0" indent="-330200" algn="l" rtl="0">
              <a:lnSpc>
                <a:spcPct val="115000"/>
              </a:lnSpc>
              <a:spcBef>
                <a:spcPts val="0"/>
              </a:spcBef>
              <a:spcAft>
                <a:spcPts val="0"/>
              </a:spcAft>
              <a:buClr>
                <a:srgbClr val="00FF00"/>
              </a:buClr>
              <a:buSzPts val="1600"/>
              <a:buAutoNum type="arabicPeriod"/>
            </a:pPr>
            <a:r>
              <a:rPr lang="en" sz="1600" dirty="0">
                <a:solidFill>
                  <a:srgbClr val="00FF00"/>
                </a:solidFill>
              </a:rPr>
              <a:t>The action that led to the contamination</a:t>
            </a:r>
            <a:endParaRPr sz="1600" dirty="0">
              <a:solidFill>
                <a:srgbClr val="00FF00"/>
              </a:solidFill>
            </a:endParaRPr>
          </a:p>
          <a:p>
            <a:pPr marL="457200" lvl="0" indent="-330200" algn="l" rtl="0">
              <a:lnSpc>
                <a:spcPct val="115000"/>
              </a:lnSpc>
              <a:spcBef>
                <a:spcPts val="0"/>
              </a:spcBef>
              <a:spcAft>
                <a:spcPts val="0"/>
              </a:spcAft>
              <a:buClr>
                <a:srgbClr val="00FF00"/>
              </a:buClr>
              <a:buSzPts val="1600"/>
              <a:buAutoNum type="arabicPeriod"/>
            </a:pPr>
            <a:r>
              <a:rPr lang="en" sz="1600" dirty="0">
                <a:solidFill>
                  <a:srgbClr val="00FF00"/>
                </a:solidFill>
              </a:rPr>
              <a:t>How it could have been prevented</a:t>
            </a:r>
            <a:endParaRPr sz="1600" dirty="0">
              <a:solidFill>
                <a:srgbClr val="00FF00"/>
              </a:solidFill>
            </a:endParaRPr>
          </a:p>
          <a:p>
            <a:pPr marL="457200" lvl="0" indent="-330200" algn="l" rtl="0">
              <a:lnSpc>
                <a:spcPct val="115000"/>
              </a:lnSpc>
              <a:spcBef>
                <a:spcPts val="0"/>
              </a:spcBef>
              <a:spcAft>
                <a:spcPts val="0"/>
              </a:spcAft>
              <a:buClr>
                <a:srgbClr val="00FF00"/>
              </a:buClr>
              <a:buSzPts val="1600"/>
              <a:buAutoNum type="arabicPeriod"/>
            </a:pPr>
            <a:r>
              <a:rPr lang="en" sz="1600" dirty="0">
                <a:solidFill>
                  <a:srgbClr val="00FF00"/>
                </a:solidFill>
              </a:rPr>
              <a:t>One thing you learned from being a disease detective</a:t>
            </a:r>
            <a:endParaRPr sz="1600" dirty="0">
              <a:solidFill>
                <a:srgbClr val="00FF00"/>
              </a:solidFill>
            </a:endParaRPr>
          </a:p>
        </p:txBody>
      </p:sp>
      <p:sp>
        <p:nvSpPr>
          <p:cNvPr id="193" name="Google Shape;193;p30"/>
          <p:cNvSpPr txBox="1"/>
          <p:nvPr/>
        </p:nvSpPr>
        <p:spPr>
          <a:xfrm>
            <a:off x="4807325" y="352950"/>
            <a:ext cx="3975300" cy="861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200">
                <a:solidFill>
                  <a:srgbClr val="FF0091"/>
                </a:solidFill>
              </a:rPr>
              <a:t>The Winning Team will tell us… </a:t>
            </a:r>
            <a:endParaRPr sz="2200">
              <a:solidFill>
                <a:srgbClr val="FF009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
        <p:cNvGrpSpPr/>
        <p:nvPr/>
      </p:nvGrpSpPr>
      <p:grpSpPr>
        <a:xfrm>
          <a:off x="0" y="0"/>
          <a:ext cx="0" cy="0"/>
          <a:chOff x="0" y="0"/>
          <a:chExt cx="0" cy="0"/>
        </a:xfrm>
      </p:grpSpPr>
      <p:sp>
        <p:nvSpPr>
          <p:cNvPr id="62" name="Google Shape;62;p14"/>
          <p:cNvSpPr txBox="1"/>
          <p:nvPr/>
        </p:nvSpPr>
        <p:spPr>
          <a:xfrm>
            <a:off x="142500" y="1119650"/>
            <a:ext cx="2816100" cy="44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00FF00"/>
                </a:solidFill>
              </a:rPr>
              <a:t>PART l</a:t>
            </a:r>
            <a:endParaRPr sz="1800" b="1">
              <a:solidFill>
                <a:srgbClr val="00FF00"/>
              </a:solidFill>
            </a:endParaRPr>
          </a:p>
        </p:txBody>
      </p:sp>
      <p:sp>
        <p:nvSpPr>
          <p:cNvPr id="63" name="Google Shape;63;p14"/>
          <p:cNvSpPr txBox="1"/>
          <p:nvPr/>
        </p:nvSpPr>
        <p:spPr>
          <a:xfrm>
            <a:off x="3049875" y="1119650"/>
            <a:ext cx="2880900" cy="44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00FF00"/>
                </a:solidFill>
              </a:rPr>
              <a:t>PART ll</a:t>
            </a:r>
            <a:endParaRPr sz="1800" b="1">
              <a:solidFill>
                <a:srgbClr val="00FF00"/>
              </a:solidFill>
            </a:endParaRPr>
          </a:p>
        </p:txBody>
      </p:sp>
      <p:sp>
        <p:nvSpPr>
          <p:cNvPr id="64" name="Google Shape;64;p14"/>
          <p:cNvSpPr txBox="1"/>
          <p:nvPr/>
        </p:nvSpPr>
        <p:spPr>
          <a:xfrm>
            <a:off x="6022050" y="1119650"/>
            <a:ext cx="2880900" cy="44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00FF00"/>
                </a:solidFill>
              </a:rPr>
              <a:t>PART lll</a:t>
            </a:r>
            <a:endParaRPr sz="1800" b="1">
              <a:solidFill>
                <a:srgbClr val="00FF00"/>
              </a:solidFill>
            </a:endParaRPr>
          </a:p>
        </p:txBody>
      </p:sp>
      <p:sp>
        <p:nvSpPr>
          <p:cNvPr id="65" name="Google Shape;65;p14"/>
          <p:cNvSpPr txBox="1"/>
          <p:nvPr/>
        </p:nvSpPr>
        <p:spPr>
          <a:xfrm>
            <a:off x="162850" y="1642125"/>
            <a:ext cx="2795700" cy="233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r>
              <a:rPr lang="en">
                <a:solidFill>
                  <a:srgbClr val="00FF00"/>
                </a:solidFill>
              </a:rPr>
              <a:t>Describe outbreak scenario</a:t>
            </a: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r>
              <a:rPr lang="en">
                <a:solidFill>
                  <a:srgbClr val="00FF00"/>
                </a:solidFill>
              </a:rPr>
              <a:t>Give you the tools to be a disease detective</a:t>
            </a:r>
            <a:endParaRPr>
              <a:solidFill>
                <a:srgbClr val="00FF00"/>
              </a:solidFill>
            </a:endParaRPr>
          </a:p>
          <a:p>
            <a:pPr marL="0" lvl="0" indent="0" algn="l" rtl="0">
              <a:spcBef>
                <a:spcPts val="0"/>
              </a:spcBef>
              <a:spcAft>
                <a:spcPts val="0"/>
              </a:spcAft>
              <a:buNone/>
            </a:pPr>
            <a:endParaRPr>
              <a:solidFill>
                <a:srgbClr val="00FF00"/>
              </a:solidFill>
            </a:endParaRPr>
          </a:p>
          <a:p>
            <a:pPr marL="457200" lvl="0" indent="-317500" algn="l" rtl="0">
              <a:spcBef>
                <a:spcPts val="0"/>
              </a:spcBef>
              <a:spcAft>
                <a:spcPts val="0"/>
              </a:spcAft>
              <a:buClr>
                <a:srgbClr val="00FF00"/>
              </a:buClr>
              <a:buSzPts val="1400"/>
              <a:buAutoNum type="arabicPeriod"/>
            </a:pPr>
            <a:r>
              <a:rPr lang="en">
                <a:solidFill>
                  <a:srgbClr val="00FF00"/>
                </a:solidFill>
              </a:rPr>
              <a:t>Attack Rates</a:t>
            </a:r>
            <a:endParaRPr>
              <a:solidFill>
                <a:srgbClr val="00FF00"/>
              </a:solidFill>
            </a:endParaRPr>
          </a:p>
          <a:p>
            <a:pPr marL="457200" lvl="0" indent="-317500" algn="l" rtl="0">
              <a:spcBef>
                <a:spcPts val="0"/>
              </a:spcBef>
              <a:spcAft>
                <a:spcPts val="0"/>
              </a:spcAft>
              <a:buClr>
                <a:srgbClr val="00FF00"/>
              </a:buClr>
              <a:buSzPts val="1400"/>
              <a:buAutoNum type="arabicPeriod"/>
            </a:pPr>
            <a:r>
              <a:rPr lang="en">
                <a:solidFill>
                  <a:srgbClr val="00FF00"/>
                </a:solidFill>
              </a:rPr>
              <a:t>The Big 6 Microorganisms</a:t>
            </a: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endParaRPr>
              <a:solidFill>
                <a:srgbClr val="00FF00"/>
              </a:solidFill>
            </a:endParaRPr>
          </a:p>
        </p:txBody>
      </p:sp>
      <p:sp>
        <p:nvSpPr>
          <p:cNvPr id="66" name="Google Shape;66;p14"/>
          <p:cNvSpPr txBox="1"/>
          <p:nvPr/>
        </p:nvSpPr>
        <p:spPr>
          <a:xfrm>
            <a:off x="3049875" y="1642125"/>
            <a:ext cx="2863800" cy="233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500">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r>
              <a:rPr lang="en">
                <a:solidFill>
                  <a:srgbClr val="00FF00"/>
                </a:solidFill>
              </a:rPr>
              <a:t>Divide you into teams </a:t>
            </a: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r>
              <a:rPr lang="en">
                <a:solidFill>
                  <a:srgbClr val="00FF00"/>
                </a:solidFill>
              </a:rPr>
              <a:t>Put your disease detective skills to the test  </a:t>
            </a: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endParaRPr>
              <a:solidFill>
                <a:srgbClr val="00FF00"/>
              </a:solidFill>
            </a:endParaRPr>
          </a:p>
          <a:p>
            <a:pPr marL="0" lvl="0" indent="0" algn="l" rtl="0">
              <a:spcBef>
                <a:spcPts val="0"/>
              </a:spcBef>
              <a:spcAft>
                <a:spcPts val="0"/>
              </a:spcAft>
              <a:buNone/>
            </a:pPr>
            <a:endParaRPr>
              <a:solidFill>
                <a:srgbClr val="00FF00"/>
              </a:solidFill>
            </a:endParaRPr>
          </a:p>
        </p:txBody>
      </p:sp>
      <p:sp>
        <p:nvSpPr>
          <p:cNvPr id="67" name="Google Shape;67;p14"/>
          <p:cNvSpPr txBox="1"/>
          <p:nvPr/>
        </p:nvSpPr>
        <p:spPr>
          <a:xfrm>
            <a:off x="6022050" y="1642125"/>
            <a:ext cx="2880900" cy="2339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endParaRPr dirty="0">
              <a:solidFill>
                <a:srgbClr val="00FF00"/>
              </a:solidFill>
            </a:endParaRPr>
          </a:p>
          <a:p>
            <a:pPr marL="0" lvl="0" indent="0" algn="l" rtl="0">
              <a:spcBef>
                <a:spcPts val="0"/>
              </a:spcBef>
              <a:spcAft>
                <a:spcPts val="0"/>
              </a:spcAft>
              <a:buNone/>
            </a:pPr>
            <a:r>
              <a:rPr lang="en" dirty="0">
                <a:solidFill>
                  <a:srgbClr val="00FF00"/>
                </a:solidFill>
              </a:rPr>
              <a:t>Sit with your teams</a:t>
            </a:r>
            <a:endParaRPr dirty="0">
              <a:solidFill>
                <a:srgbClr val="00FF00"/>
              </a:solidFill>
            </a:endParaRPr>
          </a:p>
          <a:p>
            <a:pPr marL="0" lvl="0" indent="0" algn="l" rtl="0">
              <a:spcBef>
                <a:spcPts val="0"/>
              </a:spcBef>
              <a:spcAft>
                <a:spcPts val="0"/>
              </a:spcAft>
              <a:buNone/>
            </a:pPr>
            <a:endParaRPr dirty="0">
              <a:solidFill>
                <a:srgbClr val="00FF00"/>
              </a:solidFill>
            </a:endParaRPr>
          </a:p>
          <a:p>
            <a:pPr marL="0" lvl="0" indent="0" algn="l" rtl="0">
              <a:spcBef>
                <a:spcPts val="0"/>
              </a:spcBef>
              <a:spcAft>
                <a:spcPts val="0"/>
              </a:spcAft>
              <a:buNone/>
            </a:pPr>
            <a:r>
              <a:rPr lang="en" dirty="0">
                <a:solidFill>
                  <a:srgbClr val="00FF00"/>
                </a:solidFill>
              </a:rPr>
              <a:t>We will discuss the worksheet together</a:t>
            </a:r>
            <a:endParaRPr dirty="0">
              <a:solidFill>
                <a:srgbClr val="00FF00"/>
              </a:solidFill>
            </a:endParaRPr>
          </a:p>
          <a:p>
            <a:pPr marL="0" lvl="0" indent="0" algn="l" rtl="0">
              <a:spcBef>
                <a:spcPts val="0"/>
              </a:spcBef>
              <a:spcAft>
                <a:spcPts val="0"/>
              </a:spcAft>
              <a:buNone/>
            </a:pPr>
            <a:endParaRPr dirty="0">
              <a:solidFill>
                <a:srgbClr val="00FF00"/>
              </a:solidFill>
            </a:endParaRPr>
          </a:p>
          <a:p>
            <a:pPr marL="0" lvl="0" indent="0" algn="l" rtl="0">
              <a:spcBef>
                <a:spcPts val="0"/>
              </a:spcBef>
              <a:spcAft>
                <a:spcPts val="0"/>
              </a:spcAft>
              <a:buNone/>
            </a:pPr>
            <a:r>
              <a:rPr lang="en" dirty="0">
                <a:solidFill>
                  <a:srgbClr val="00FF00"/>
                </a:solidFill>
              </a:rPr>
              <a:t>Your team will report the results of your investigation</a:t>
            </a:r>
            <a:endParaRPr dirty="0">
              <a:solidFill>
                <a:srgbClr val="00FF00"/>
              </a:solidFill>
            </a:endParaRPr>
          </a:p>
          <a:p>
            <a:pPr marL="0" lvl="0" indent="0" algn="l" rtl="0">
              <a:spcBef>
                <a:spcPts val="0"/>
              </a:spcBef>
              <a:spcAft>
                <a:spcPts val="0"/>
              </a:spcAft>
              <a:buNone/>
            </a:pPr>
            <a:endParaRPr dirty="0">
              <a:solidFill>
                <a:srgbClr val="00FF00"/>
              </a:solidFill>
            </a:endParaRPr>
          </a:p>
          <a:p>
            <a:pPr marL="0" lvl="0" indent="0" algn="l" rtl="0">
              <a:spcBef>
                <a:spcPts val="0"/>
              </a:spcBef>
              <a:spcAft>
                <a:spcPts val="0"/>
              </a:spcAft>
              <a:buNone/>
            </a:pPr>
            <a:endParaRPr dirty="0">
              <a:solidFill>
                <a:srgbClr val="00FF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2009375" y="1907075"/>
            <a:ext cx="4899000" cy="841800"/>
          </a:xfrm>
          <a:prstGeom prst="rect">
            <a:avLst/>
          </a:prstGeom>
          <a:solidFill>
            <a:schemeClr val="lt1"/>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b="1">
                <a:solidFill>
                  <a:srgbClr val="00FF00"/>
                </a:solidFill>
              </a:rPr>
              <a:t>The Outbreak</a:t>
            </a:r>
            <a:endParaRPr b="1">
              <a:solidFill>
                <a:srgbClr val="00FF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158850" y="395675"/>
            <a:ext cx="8826300" cy="1171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SzPts val="990"/>
              <a:buNone/>
            </a:pPr>
            <a:r>
              <a:rPr lang="en" sz="1490" dirty="0">
                <a:solidFill>
                  <a:srgbClr val="00FFFF"/>
                </a:solidFill>
              </a:rPr>
              <a:t>The 3</a:t>
            </a:r>
            <a:r>
              <a:rPr lang="en" sz="1490" baseline="30000" dirty="0">
                <a:solidFill>
                  <a:srgbClr val="00FFFF"/>
                </a:solidFill>
              </a:rPr>
              <a:t>rd</a:t>
            </a:r>
            <a:r>
              <a:rPr lang="en" sz="1490" dirty="0">
                <a:solidFill>
                  <a:srgbClr val="00FFFF"/>
                </a:solidFill>
              </a:rPr>
              <a:t> grade students hosted a </a:t>
            </a:r>
            <a:r>
              <a:rPr lang="en" sz="1490" u="sng" dirty="0">
                <a:solidFill>
                  <a:srgbClr val="00FFFF"/>
                </a:solidFill>
              </a:rPr>
              <a:t>potluck lunch</a:t>
            </a:r>
            <a:r>
              <a:rPr lang="en" sz="1490" dirty="0">
                <a:solidFill>
                  <a:srgbClr val="00FFFF"/>
                </a:solidFill>
              </a:rPr>
              <a:t> at their school and </a:t>
            </a:r>
            <a:r>
              <a:rPr lang="en" sz="1490" u="sng" dirty="0">
                <a:solidFill>
                  <a:srgbClr val="00FFFF"/>
                </a:solidFill>
              </a:rPr>
              <a:t>100 students</a:t>
            </a:r>
            <a:r>
              <a:rPr lang="en" sz="1490" dirty="0">
                <a:solidFill>
                  <a:srgbClr val="00FFFF"/>
                </a:solidFill>
              </a:rPr>
              <a:t> attended the luncheon.</a:t>
            </a:r>
            <a:endParaRPr sz="1490" dirty="0">
              <a:solidFill>
                <a:srgbClr val="00FFFF"/>
              </a:solidFill>
            </a:endParaRPr>
          </a:p>
          <a:p>
            <a:pPr marL="0" lvl="0" indent="0" algn="l" rtl="0">
              <a:lnSpc>
                <a:spcPct val="115000"/>
              </a:lnSpc>
              <a:spcBef>
                <a:spcPts val="1200"/>
              </a:spcBef>
              <a:spcAft>
                <a:spcPts val="0"/>
              </a:spcAft>
              <a:buSzPts val="990"/>
              <a:buNone/>
            </a:pPr>
            <a:r>
              <a:rPr lang="en" sz="1490" dirty="0">
                <a:solidFill>
                  <a:srgbClr val="00FFFF"/>
                </a:solidFill>
              </a:rPr>
              <a:t>Students, teachers, and staff volunteered to bring food and beverage items to the potluck.</a:t>
            </a:r>
            <a:endParaRPr sz="1490" dirty="0">
              <a:solidFill>
                <a:srgbClr val="00FFFF"/>
              </a:solidFill>
            </a:endParaRPr>
          </a:p>
          <a:p>
            <a:pPr marL="0" lvl="0" indent="0" algn="l" rtl="0">
              <a:lnSpc>
                <a:spcPct val="115000"/>
              </a:lnSpc>
              <a:spcBef>
                <a:spcPts val="1200"/>
              </a:spcBef>
              <a:spcAft>
                <a:spcPts val="0"/>
              </a:spcAft>
              <a:buSzPts val="990"/>
              <a:buNone/>
            </a:pPr>
            <a:endParaRPr sz="1390" dirty="0">
              <a:solidFill>
                <a:srgbClr val="00FFFF"/>
              </a:solidFill>
            </a:endParaRPr>
          </a:p>
          <a:p>
            <a:pPr marL="0" lvl="0" indent="0" algn="ctr" rtl="0">
              <a:lnSpc>
                <a:spcPct val="115000"/>
              </a:lnSpc>
              <a:spcBef>
                <a:spcPts val="1200"/>
              </a:spcBef>
              <a:spcAft>
                <a:spcPts val="0"/>
              </a:spcAft>
              <a:buSzPts val="990"/>
              <a:buNone/>
            </a:pPr>
            <a:endParaRPr sz="1390" dirty="0">
              <a:solidFill>
                <a:srgbClr val="00FFFF"/>
              </a:solidFill>
            </a:endParaRPr>
          </a:p>
          <a:p>
            <a:pPr marL="0" lvl="0" indent="0" algn="ctr" rtl="0">
              <a:lnSpc>
                <a:spcPct val="115000"/>
              </a:lnSpc>
              <a:spcBef>
                <a:spcPts val="1200"/>
              </a:spcBef>
              <a:spcAft>
                <a:spcPts val="0"/>
              </a:spcAft>
              <a:buSzPts val="990"/>
              <a:buNone/>
            </a:pPr>
            <a:endParaRPr sz="1390" dirty="0">
              <a:solidFill>
                <a:srgbClr val="00FFFF"/>
              </a:solidFill>
            </a:endParaRPr>
          </a:p>
          <a:p>
            <a:pPr marL="0" lvl="0" indent="0" algn="ctr" rtl="0">
              <a:lnSpc>
                <a:spcPct val="115000"/>
              </a:lnSpc>
              <a:spcBef>
                <a:spcPts val="1200"/>
              </a:spcBef>
              <a:spcAft>
                <a:spcPts val="0"/>
              </a:spcAft>
              <a:buSzPts val="990"/>
              <a:buNone/>
            </a:pPr>
            <a:endParaRPr sz="1390" dirty="0">
              <a:solidFill>
                <a:srgbClr val="00FFFF"/>
              </a:solidFill>
            </a:endParaRPr>
          </a:p>
          <a:p>
            <a:pPr marL="0" lvl="0" indent="0" algn="ctr" rtl="0">
              <a:spcBef>
                <a:spcPts val="1200"/>
              </a:spcBef>
              <a:spcAft>
                <a:spcPts val="0"/>
              </a:spcAft>
              <a:buSzPts val="990"/>
              <a:buNone/>
            </a:pPr>
            <a:endParaRPr sz="4720" dirty="0"/>
          </a:p>
        </p:txBody>
      </p:sp>
      <p:pic>
        <p:nvPicPr>
          <p:cNvPr id="78" name="Google Shape;78;p16"/>
          <p:cNvPicPr preferRelativeResize="0"/>
          <p:nvPr/>
        </p:nvPicPr>
        <p:blipFill>
          <a:blip r:embed="rId3">
            <a:alphaModFix/>
          </a:blip>
          <a:stretch>
            <a:fillRect/>
          </a:stretch>
        </p:blipFill>
        <p:spPr>
          <a:xfrm>
            <a:off x="247375" y="1567475"/>
            <a:ext cx="1930800" cy="1930800"/>
          </a:xfrm>
          <a:prstGeom prst="rect">
            <a:avLst/>
          </a:prstGeom>
          <a:noFill/>
          <a:ln>
            <a:noFill/>
          </a:ln>
        </p:spPr>
      </p:pic>
      <p:pic>
        <p:nvPicPr>
          <p:cNvPr id="79" name="Google Shape;79;p16"/>
          <p:cNvPicPr preferRelativeResize="0"/>
          <p:nvPr/>
        </p:nvPicPr>
        <p:blipFill>
          <a:blip r:embed="rId4">
            <a:alphaModFix/>
          </a:blip>
          <a:stretch>
            <a:fillRect/>
          </a:stretch>
        </p:blipFill>
        <p:spPr>
          <a:xfrm>
            <a:off x="2296650" y="1567475"/>
            <a:ext cx="1930800" cy="1930800"/>
          </a:xfrm>
          <a:prstGeom prst="rect">
            <a:avLst/>
          </a:prstGeom>
          <a:noFill/>
          <a:ln>
            <a:noFill/>
          </a:ln>
        </p:spPr>
      </p:pic>
      <p:pic>
        <p:nvPicPr>
          <p:cNvPr id="80" name="Google Shape;80;p16"/>
          <p:cNvPicPr preferRelativeResize="0"/>
          <p:nvPr/>
        </p:nvPicPr>
        <p:blipFill>
          <a:blip r:embed="rId5">
            <a:alphaModFix/>
          </a:blip>
          <a:stretch>
            <a:fillRect/>
          </a:stretch>
        </p:blipFill>
        <p:spPr>
          <a:xfrm>
            <a:off x="4345925" y="1567475"/>
            <a:ext cx="2231700" cy="1930799"/>
          </a:xfrm>
          <a:prstGeom prst="rect">
            <a:avLst/>
          </a:prstGeom>
          <a:noFill/>
          <a:ln>
            <a:noFill/>
          </a:ln>
        </p:spPr>
      </p:pic>
      <p:pic>
        <p:nvPicPr>
          <p:cNvPr id="81" name="Google Shape;81;p16"/>
          <p:cNvPicPr preferRelativeResize="0"/>
          <p:nvPr/>
        </p:nvPicPr>
        <p:blipFill>
          <a:blip r:embed="rId6">
            <a:alphaModFix/>
          </a:blip>
          <a:stretch>
            <a:fillRect/>
          </a:stretch>
        </p:blipFill>
        <p:spPr>
          <a:xfrm>
            <a:off x="6696100" y="1567475"/>
            <a:ext cx="2342348" cy="1930800"/>
          </a:xfrm>
          <a:prstGeom prst="rect">
            <a:avLst/>
          </a:prstGeom>
          <a:noFill/>
          <a:ln>
            <a:noFill/>
          </a:ln>
        </p:spPr>
      </p:pic>
      <p:sp>
        <p:nvSpPr>
          <p:cNvPr id="82" name="Google Shape;82;p16"/>
          <p:cNvSpPr txBox="1"/>
          <p:nvPr/>
        </p:nvSpPr>
        <p:spPr>
          <a:xfrm>
            <a:off x="264650" y="3668200"/>
            <a:ext cx="27957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rgbClr val="00FFFF"/>
                </a:solidFill>
              </a:rPr>
              <a:t>The next day…</a:t>
            </a:r>
            <a:endParaRPr sz="2100">
              <a:solidFill>
                <a:srgbClr val="00FFFF"/>
              </a:solidFill>
            </a:endParaRPr>
          </a:p>
        </p:txBody>
      </p:sp>
      <p:sp>
        <p:nvSpPr>
          <p:cNvPr id="83" name="Google Shape;83;p16"/>
          <p:cNvSpPr txBox="1"/>
          <p:nvPr/>
        </p:nvSpPr>
        <p:spPr>
          <a:xfrm>
            <a:off x="264650" y="4230550"/>
            <a:ext cx="3080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u="sng">
                <a:solidFill>
                  <a:srgbClr val="FF0000"/>
                </a:solidFill>
              </a:rPr>
              <a:t>20 students</a:t>
            </a:r>
            <a:r>
              <a:rPr lang="en">
                <a:solidFill>
                  <a:srgbClr val="FF0000"/>
                </a:solidFill>
              </a:rPr>
              <a:t> reported ill and did not come to school</a:t>
            </a:r>
            <a:endParaRPr>
              <a:solidFill>
                <a:srgbClr val="FF0000"/>
              </a:solidFill>
            </a:endParaRPr>
          </a:p>
        </p:txBody>
      </p:sp>
      <p:sp>
        <p:nvSpPr>
          <p:cNvPr id="84" name="Google Shape;84;p16"/>
          <p:cNvSpPr txBox="1"/>
          <p:nvPr/>
        </p:nvSpPr>
        <p:spPr>
          <a:xfrm>
            <a:off x="3537550" y="3926550"/>
            <a:ext cx="53379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u="sng">
                <a:solidFill>
                  <a:srgbClr val="00FFFF"/>
                </a:solidFill>
              </a:rPr>
              <a:t>Common symptoms</a:t>
            </a:r>
            <a:r>
              <a:rPr lang="en" sz="1600">
                <a:solidFill>
                  <a:srgbClr val="00FFFF"/>
                </a:solidFill>
              </a:rPr>
              <a:t> the students reported were </a:t>
            </a:r>
            <a:r>
              <a:rPr lang="en" sz="1600">
                <a:solidFill>
                  <a:srgbClr val="FF0000"/>
                </a:solidFill>
              </a:rPr>
              <a:t>stomach ache, fatigue, nausea, diarrhea, vomiting, and fever</a:t>
            </a:r>
            <a:endParaRPr sz="1600">
              <a:solidFill>
                <a:srgbClr val="FF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aphicFrame>
        <p:nvGraphicFramePr>
          <p:cNvPr id="89" name="Google Shape;89;p17"/>
          <p:cNvGraphicFramePr/>
          <p:nvPr>
            <p:extLst>
              <p:ext uri="{D42A27DB-BD31-4B8C-83A1-F6EECF244321}">
                <p14:modId xmlns:p14="http://schemas.microsoft.com/office/powerpoint/2010/main" val="3107470859"/>
              </p:ext>
            </p:extLst>
          </p:nvPr>
        </p:nvGraphicFramePr>
        <p:xfrm>
          <a:off x="173813" y="225000"/>
          <a:ext cx="8796375" cy="4772880"/>
        </p:xfrm>
        <a:graphic>
          <a:graphicData uri="http://schemas.openxmlformats.org/drawingml/2006/table">
            <a:tbl>
              <a:tblPr>
                <a:noFill/>
                <a:tableStyleId>{C7D919B4-6248-4486-87C1-ABB77C37DEE8}</a:tableStyleId>
              </a:tblPr>
              <a:tblGrid>
                <a:gridCol w="1466750">
                  <a:extLst>
                    <a:ext uri="{9D8B030D-6E8A-4147-A177-3AD203B41FA5}">
                      <a16:colId xmlns:a16="http://schemas.microsoft.com/office/drawing/2014/main" val="20000"/>
                    </a:ext>
                  </a:extLst>
                </a:gridCol>
                <a:gridCol w="1038125">
                  <a:extLst>
                    <a:ext uri="{9D8B030D-6E8A-4147-A177-3AD203B41FA5}">
                      <a16:colId xmlns:a16="http://schemas.microsoft.com/office/drawing/2014/main" val="20001"/>
                    </a:ext>
                  </a:extLst>
                </a:gridCol>
                <a:gridCol w="1466725">
                  <a:extLst>
                    <a:ext uri="{9D8B030D-6E8A-4147-A177-3AD203B41FA5}">
                      <a16:colId xmlns:a16="http://schemas.microsoft.com/office/drawing/2014/main" val="20002"/>
                    </a:ext>
                  </a:extLst>
                </a:gridCol>
                <a:gridCol w="972425">
                  <a:extLst>
                    <a:ext uri="{9D8B030D-6E8A-4147-A177-3AD203B41FA5}">
                      <a16:colId xmlns:a16="http://schemas.microsoft.com/office/drawing/2014/main" val="20003"/>
                    </a:ext>
                  </a:extLst>
                </a:gridCol>
                <a:gridCol w="969300">
                  <a:extLst>
                    <a:ext uri="{9D8B030D-6E8A-4147-A177-3AD203B41FA5}">
                      <a16:colId xmlns:a16="http://schemas.microsoft.com/office/drawing/2014/main" val="20004"/>
                    </a:ext>
                  </a:extLst>
                </a:gridCol>
                <a:gridCol w="1979425">
                  <a:extLst>
                    <a:ext uri="{9D8B030D-6E8A-4147-A177-3AD203B41FA5}">
                      <a16:colId xmlns:a16="http://schemas.microsoft.com/office/drawing/2014/main" val="20005"/>
                    </a:ext>
                  </a:extLst>
                </a:gridCol>
                <a:gridCol w="903625">
                  <a:extLst>
                    <a:ext uri="{9D8B030D-6E8A-4147-A177-3AD203B41FA5}">
                      <a16:colId xmlns:a16="http://schemas.microsoft.com/office/drawing/2014/main" val="20006"/>
                    </a:ext>
                  </a:extLst>
                </a:gridCol>
              </a:tblGrid>
              <a:tr h="328550">
                <a:tc>
                  <a:txBody>
                    <a:bodyPr/>
                    <a:lstStyle/>
                    <a:p>
                      <a:pPr marL="0" lvl="0" indent="0" algn="ctr" rtl="0">
                        <a:spcBef>
                          <a:spcPts val="0"/>
                        </a:spcBef>
                        <a:spcAft>
                          <a:spcPts val="0"/>
                        </a:spcAft>
                        <a:buNone/>
                      </a:pPr>
                      <a:r>
                        <a:rPr lang="en" sz="1000" b="1">
                          <a:solidFill>
                            <a:schemeClr val="lt1"/>
                          </a:solidFill>
                        </a:rPr>
                        <a:t>Food Item</a:t>
                      </a:r>
                      <a:endParaRPr sz="1000" b="1">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Ate </a:t>
                      </a:r>
                      <a:endParaRPr sz="1000" b="1">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Ate &amp; Reported Ill</a:t>
                      </a:r>
                      <a:endParaRPr sz="1000" b="1">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Attack Rate</a:t>
                      </a:r>
                      <a:endParaRPr sz="1000" b="1">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Did not Eat </a:t>
                      </a:r>
                      <a:endParaRPr sz="1000" b="1">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a:solidFill>
                            <a:schemeClr val="lt1"/>
                          </a:solidFill>
                        </a:rPr>
                        <a:t># Did not Eat &amp; Reported Ill </a:t>
                      </a:r>
                      <a:endParaRPr sz="1000" b="1">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000" b="1" dirty="0">
                          <a:solidFill>
                            <a:schemeClr val="lt1"/>
                          </a:solidFill>
                        </a:rPr>
                        <a:t>Rate</a:t>
                      </a:r>
                      <a:endParaRPr sz="1000" b="1"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328550">
                <a:tc>
                  <a:txBody>
                    <a:bodyPr/>
                    <a:lstStyle/>
                    <a:p>
                      <a:pPr marL="0" lvl="0" indent="0" algn="l" rtl="0">
                        <a:lnSpc>
                          <a:spcPct val="115000"/>
                        </a:lnSpc>
                        <a:spcBef>
                          <a:spcPts val="1200"/>
                        </a:spcBef>
                        <a:spcAft>
                          <a:spcPts val="1200"/>
                        </a:spcAft>
                        <a:buNone/>
                      </a:pPr>
                      <a:r>
                        <a:rPr lang="en" sz="1000">
                          <a:solidFill>
                            <a:schemeClr val="dk1"/>
                          </a:solidFill>
                        </a:rPr>
                        <a:t>Steamed carrots</a:t>
                      </a:r>
                      <a:endParaRPr sz="1000">
                        <a:solidFill>
                          <a:schemeClr val="dk1"/>
                        </a:solidFill>
                      </a:endParaRPr>
                    </a:p>
                  </a:txBody>
                  <a:tcPr marL="91425" marR="91425" marT="91425" marB="91425">
                    <a:lnT w="9525" cap="flat" cmpd="sng">
                      <a:solidFill>
                        <a:schemeClr val="dk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dirty="0">
                          <a:solidFill>
                            <a:schemeClr val="dk1"/>
                          </a:solidFill>
                        </a:rPr>
                        <a:t>45 </a:t>
                      </a:r>
                      <a:endParaRPr sz="1000" dirty="0">
                        <a:solidFill>
                          <a:schemeClr val="dk1"/>
                        </a:solidFill>
                      </a:endParaRPr>
                    </a:p>
                  </a:txBody>
                  <a:tcPr marL="91425" marR="91425" marT="91425" marB="91425">
                    <a:lnT w="9525" cap="flat" cmpd="sng">
                      <a:solidFill>
                        <a:schemeClr val="dk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a:solidFill>
                            <a:schemeClr val="dk1"/>
                          </a:solidFill>
                        </a:rPr>
                        <a:t>5</a:t>
                      </a:r>
                      <a:endParaRPr sz="1000">
                        <a:solidFill>
                          <a:schemeClr val="dk1"/>
                        </a:solidFill>
                      </a:endParaRPr>
                    </a:p>
                  </a:txBody>
                  <a:tcPr marL="91425" marR="91425" marT="91425" marB="91425">
                    <a:lnT w="9525" cap="flat" cmpd="sng">
                      <a:solidFill>
                        <a:schemeClr val="dk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dirty="0">
                          <a:solidFill>
                            <a:schemeClr val="dk1"/>
                          </a:solidFill>
                        </a:rPr>
                        <a:t>11.1%</a:t>
                      </a:r>
                      <a:endParaRPr sz="1000" dirty="0">
                        <a:solidFill>
                          <a:schemeClr val="dk1"/>
                        </a:solidFill>
                      </a:endParaRPr>
                    </a:p>
                  </a:txBody>
                  <a:tcPr marL="91425" marR="91425" marT="91425" marB="91425">
                    <a:lnT w="9525" cap="flat" cmpd="sng">
                      <a:solidFill>
                        <a:schemeClr val="dk1"/>
                      </a:solidFill>
                      <a:prstDash val="solid"/>
                      <a:round/>
                      <a:headEnd type="none" w="sm" len="sm"/>
                      <a:tailEnd type="none" w="sm" len="sm"/>
                    </a:lnT>
                  </a:tcPr>
                </a:tc>
                <a:tc>
                  <a:txBody>
                    <a:bodyPr/>
                    <a:lstStyle/>
                    <a:p>
                      <a:pPr marL="0" lvl="0" indent="0" algn="ctr" rtl="0">
                        <a:lnSpc>
                          <a:spcPct val="115000"/>
                        </a:lnSpc>
                        <a:spcBef>
                          <a:spcPts val="1200"/>
                        </a:spcBef>
                        <a:spcAft>
                          <a:spcPts val="1200"/>
                        </a:spcAft>
                        <a:buNone/>
                      </a:pPr>
                      <a:r>
                        <a:rPr lang="en" sz="1000">
                          <a:solidFill>
                            <a:schemeClr val="dk1"/>
                          </a:solidFill>
                        </a:rPr>
                        <a:t>55 </a:t>
                      </a:r>
                      <a:endParaRPr sz="1000">
                        <a:solidFill>
                          <a:schemeClr val="dk1"/>
                        </a:solidFill>
                      </a:endParaRPr>
                    </a:p>
                  </a:txBody>
                  <a:tcPr marL="91425" marR="91425" marT="91425" marB="91425">
                    <a:lnT w="9525" cap="flat" cmpd="sng">
                      <a:solidFill>
                        <a:schemeClr val="dk1"/>
                      </a:solidFill>
                      <a:prstDash val="solid"/>
                      <a:round/>
                      <a:headEnd type="none" w="sm" len="sm"/>
                      <a:tailEnd type="none" w="sm" len="sm"/>
                    </a:lnT>
                  </a:tcPr>
                </a:tc>
                <a:tc>
                  <a:txBody>
                    <a:bodyPr/>
                    <a:lstStyle/>
                    <a:p>
                      <a:pPr marL="0" lvl="0" indent="0" algn="ctr" rtl="0">
                        <a:spcBef>
                          <a:spcPts val="0"/>
                        </a:spcBef>
                        <a:spcAft>
                          <a:spcPts val="0"/>
                        </a:spcAft>
                        <a:buNone/>
                      </a:pPr>
                      <a:r>
                        <a:rPr lang="en" sz="1000">
                          <a:solidFill>
                            <a:schemeClr val="dk1"/>
                          </a:solidFill>
                        </a:rPr>
                        <a:t>4</a:t>
                      </a:r>
                      <a:endParaRPr sz="1000">
                        <a:solidFill>
                          <a:schemeClr val="dk1"/>
                        </a:solidFill>
                      </a:endParaRPr>
                    </a:p>
                  </a:txBody>
                  <a:tcPr marL="91425" marR="91425" marT="91425" marB="91425">
                    <a:lnT w="9525" cap="flat" cmpd="sng">
                      <a:solidFill>
                        <a:schemeClr val="dk1"/>
                      </a:solidFill>
                      <a:prstDash val="solid"/>
                      <a:round/>
                      <a:headEnd type="none" w="sm" len="sm"/>
                      <a:tailEnd type="none" w="sm" len="sm"/>
                    </a:lnT>
                  </a:tcPr>
                </a:tc>
                <a:tc>
                  <a:txBody>
                    <a:bodyPr/>
                    <a:lstStyle/>
                    <a:p>
                      <a:pPr marL="0" lvl="0" indent="0" algn="ctr" rtl="0">
                        <a:spcBef>
                          <a:spcPts val="0"/>
                        </a:spcBef>
                        <a:spcAft>
                          <a:spcPts val="0"/>
                        </a:spcAft>
                        <a:buNone/>
                      </a:pPr>
                      <a:r>
                        <a:rPr lang="en" sz="1000" dirty="0">
                          <a:solidFill>
                            <a:schemeClr val="dk1"/>
                          </a:solidFill>
                        </a:rPr>
                        <a:t>7.3%</a:t>
                      </a:r>
                      <a:endParaRPr sz="1000" dirty="0">
                        <a:solidFill>
                          <a:schemeClr val="dk1"/>
                        </a:solidFill>
                      </a:endParaRPr>
                    </a:p>
                  </a:txBody>
                  <a:tcPr marL="91425" marR="91425" marT="91425" marB="91425">
                    <a:lnT w="9525" cap="flat" cmpd="sng">
                      <a:solidFill>
                        <a:schemeClr val="dk1"/>
                      </a:solidFill>
                      <a:prstDash val="solid"/>
                      <a:round/>
                      <a:headEnd type="none" w="sm" len="sm"/>
                      <a:tailEnd type="none" w="sm" len="sm"/>
                    </a:lnT>
                  </a:tcPr>
                </a:tc>
                <a:extLst>
                  <a:ext uri="{0D108BD9-81ED-4DB2-BD59-A6C34878D82A}">
                    <a16:rowId xmlns:a16="http://schemas.microsoft.com/office/drawing/2014/main" val="10001"/>
                  </a:ext>
                </a:extLst>
              </a:tr>
              <a:tr h="328550">
                <a:tc>
                  <a:txBody>
                    <a:bodyPr/>
                    <a:lstStyle/>
                    <a:p>
                      <a:pPr marL="0" lvl="0" indent="0" algn="l" rtl="0">
                        <a:spcBef>
                          <a:spcPts val="0"/>
                        </a:spcBef>
                        <a:spcAft>
                          <a:spcPts val="0"/>
                        </a:spcAft>
                        <a:buNone/>
                      </a:pPr>
                      <a:r>
                        <a:rPr lang="en" sz="1000">
                          <a:solidFill>
                            <a:schemeClr val="dk1"/>
                          </a:solidFill>
                        </a:rPr>
                        <a:t>Green beans</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89</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5</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tc>
                  <a:txBody>
                    <a:bodyPr/>
                    <a:lstStyle/>
                    <a:p>
                      <a:pPr marL="0" lvl="0" indent="0" algn="ctr" rtl="0">
                        <a:lnSpc>
                          <a:spcPct val="115000"/>
                        </a:lnSpc>
                        <a:spcBef>
                          <a:spcPts val="1200"/>
                        </a:spcBef>
                        <a:spcAft>
                          <a:spcPts val="1200"/>
                        </a:spcAft>
                        <a:buNone/>
                      </a:pPr>
                      <a:r>
                        <a:rPr lang="en" sz="1000">
                          <a:solidFill>
                            <a:schemeClr val="dk1"/>
                          </a:solidFill>
                        </a:rPr>
                        <a:t>11</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45.5%</a:t>
                      </a:r>
                      <a:endParaRPr sz="1000">
                        <a:solidFill>
                          <a:schemeClr val="dk1"/>
                        </a:solidFill>
                      </a:endParaRPr>
                    </a:p>
                  </a:txBody>
                  <a:tcPr marL="91425" marR="91425" marT="91425" marB="91425"/>
                </a:tc>
                <a:extLst>
                  <a:ext uri="{0D108BD9-81ED-4DB2-BD59-A6C34878D82A}">
                    <a16:rowId xmlns:a16="http://schemas.microsoft.com/office/drawing/2014/main" val="10002"/>
                  </a:ext>
                </a:extLst>
              </a:tr>
              <a:tr h="328550">
                <a:tc>
                  <a:txBody>
                    <a:bodyPr/>
                    <a:lstStyle/>
                    <a:p>
                      <a:pPr marL="0" lvl="0" indent="0" algn="l" rtl="0">
                        <a:lnSpc>
                          <a:spcPct val="115000"/>
                        </a:lnSpc>
                        <a:spcBef>
                          <a:spcPts val="1200"/>
                        </a:spcBef>
                        <a:spcAft>
                          <a:spcPts val="1200"/>
                        </a:spcAft>
                        <a:buNone/>
                      </a:pPr>
                      <a:r>
                        <a:rPr lang="en" sz="1000">
                          <a:solidFill>
                            <a:schemeClr val="dk1"/>
                          </a:solidFill>
                        </a:rPr>
                        <a:t>Potato salad</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73</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tc>
                  <a:txBody>
                    <a:bodyPr/>
                    <a:lstStyle/>
                    <a:p>
                      <a:pPr marL="0" lvl="0" indent="0" algn="ctr" rtl="0">
                        <a:lnSpc>
                          <a:spcPct val="115000"/>
                        </a:lnSpc>
                        <a:spcBef>
                          <a:spcPts val="1200"/>
                        </a:spcBef>
                        <a:spcAft>
                          <a:spcPts val="1200"/>
                        </a:spcAft>
                        <a:buNone/>
                      </a:pPr>
                      <a:r>
                        <a:rPr lang="en" sz="1000" dirty="0">
                          <a:solidFill>
                            <a:schemeClr val="dk1"/>
                          </a:solidFill>
                        </a:rPr>
                        <a:t>27.4% </a:t>
                      </a:r>
                      <a:endParaRPr sz="1000" dirty="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dirty="0">
                          <a:solidFill>
                            <a:schemeClr val="dk1"/>
                          </a:solidFill>
                        </a:rPr>
                        <a:t>27</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endParaRPr sz="1000">
                        <a:solidFill>
                          <a:schemeClr val="dk1"/>
                        </a:solidFill>
                      </a:endParaRPr>
                    </a:p>
                  </a:txBody>
                  <a:tcPr marL="91425" marR="91425" marT="91425" marB="91425">
                    <a:solidFill>
                      <a:srgbClr val="FFFF00"/>
                    </a:solidFill>
                  </a:tcPr>
                </a:tc>
                <a:extLst>
                  <a:ext uri="{0D108BD9-81ED-4DB2-BD59-A6C34878D82A}">
                    <a16:rowId xmlns:a16="http://schemas.microsoft.com/office/drawing/2014/main" val="10003"/>
                  </a:ext>
                </a:extLst>
              </a:tr>
              <a:tr h="328550">
                <a:tc>
                  <a:txBody>
                    <a:bodyPr/>
                    <a:lstStyle/>
                    <a:p>
                      <a:pPr marL="0" lvl="0" indent="0" algn="l" rtl="0">
                        <a:spcBef>
                          <a:spcPts val="0"/>
                        </a:spcBef>
                        <a:spcAft>
                          <a:spcPts val="0"/>
                        </a:spcAft>
                        <a:buNone/>
                      </a:pPr>
                      <a:r>
                        <a:rPr lang="en" sz="1000">
                          <a:solidFill>
                            <a:schemeClr val="dk1"/>
                          </a:solidFill>
                        </a:rPr>
                        <a:t>Stewed apples</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96</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10 </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10.4%</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dirty="0">
                          <a:solidFill>
                            <a:schemeClr val="dk1"/>
                          </a:solidFill>
                        </a:rPr>
                        <a:t>4</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0.0%</a:t>
                      </a:r>
                      <a:endParaRPr sz="1000">
                        <a:solidFill>
                          <a:schemeClr val="dk1"/>
                        </a:solidFill>
                      </a:endParaRPr>
                    </a:p>
                  </a:txBody>
                  <a:tcPr marL="91425" marR="91425" marT="91425" marB="91425"/>
                </a:tc>
                <a:extLst>
                  <a:ext uri="{0D108BD9-81ED-4DB2-BD59-A6C34878D82A}">
                    <a16:rowId xmlns:a16="http://schemas.microsoft.com/office/drawing/2014/main" val="10004"/>
                  </a:ext>
                </a:extLst>
              </a:tr>
              <a:tr h="328550">
                <a:tc>
                  <a:txBody>
                    <a:bodyPr/>
                    <a:lstStyle/>
                    <a:p>
                      <a:pPr marL="0" lvl="0" indent="0" algn="l" rtl="0">
                        <a:spcBef>
                          <a:spcPts val="0"/>
                        </a:spcBef>
                        <a:spcAft>
                          <a:spcPts val="0"/>
                        </a:spcAft>
                        <a:buNone/>
                      </a:pPr>
                      <a:r>
                        <a:rPr lang="en" sz="1000">
                          <a:solidFill>
                            <a:schemeClr val="dk1"/>
                          </a:solidFill>
                        </a:rPr>
                        <a:t>House salad</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68</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6</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8.8%</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32</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7</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endParaRPr sz="1000">
                        <a:solidFill>
                          <a:schemeClr val="dk1"/>
                        </a:solidFill>
                      </a:endParaRPr>
                    </a:p>
                  </a:txBody>
                  <a:tcPr marL="91425" marR="91425" marT="91425" marB="91425">
                    <a:solidFill>
                      <a:srgbClr val="FFFF00"/>
                    </a:solidFill>
                  </a:tcPr>
                </a:tc>
                <a:extLst>
                  <a:ext uri="{0D108BD9-81ED-4DB2-BD59-A6C34878D82A}">
                    <a16:rowId xmlns:a16="http://schemas.microsoft.com/office/drawing/2014/main" val="10005"/>
                  </a:ext>
                </a:extLst>
              </a:tr>
              <a:tr h="328550">
                <a:tc>
                  <a:txBody>
                    <a:bodyPr/>
                    <a:lstStyle/>
                    <a:p>
                      <a:pPr marL="0" lvl="0" indent="0" algn="l" rtl="0">
                        <a:spcBef>
                          <a:spcPts val="0"/>
                        </a:spcBef>
                        <a:spcAft>
                          <a:spcPts val="0"/>
                        </a:spcAft>
                        <a:buNone/>
                      </a:pPr>
                      <a:r>
                        <a:rPr lang="en" sz="1000">
                          <a:solidFill>
                            <a:schemeClr val="dk1"/>
                          </a:solidFill>
                        </a:rPr>
                        <a:t>Ranch dressing</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2.0%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50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9</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18.0%</a:t>
                      </a:r>
                      <a:endParaRPr sz="1000">
                        <a:solidFill>
                          <a:schemeClr val="dk1"/>
                        </a:solidFill>
                      </a:endParaRPr>
                    </a:p>
                  </a:txBody>
                  <a:tcPr marL="91425" marR="91425" marT="91425" marB="91425"/>
                </a:tc>
                <a:extLst>
                  <a:ext uri="{0D108BD9-81ED-4DB2-BD59-A6C34878D82A}">
                    <a16:rowId xmlns:a16="http://schemas.microsoft.com/office/drawing/2014/main" val="10006"/>
                  </a:ext>
                </a:extLst>
              </a:tr>
              <a:tr h="328550">
                <a:tc>
                  <a:txBody>
                    <a:bodyPr/>
                    <a:lstStyle/>
                    <a:p>
                      <a:pPr marL="0" lvl="0" indent="0" algn="l" rtl="0">
                        <a:spcBef>
                          <a:spcPts val="0"/>
                        </a:spcBef>
                        <a:spcAft>
                          <a:spcPts val="0"/>
                        </a:spcAft>
                        <a:buNone/>
                      </a:pPr>
                      <a:r>
                        <a:rPr lang="en" sz="1000">
                          <a:solidFill>
                            <a:schemeClr val="dk1"/>
                          </a:solidFill>
                        </a:rPr>
                        <a:t>Vinaigrette dressing</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18</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82</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8</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9.7%</a:t>
                      </a:r>
                      <a:endParaRPr sz="1000">
                        <a:solidFill>
                          <a:schemeClr val="dk1"/>
                        </a:solidFill>
                      </a:endParaRPr>
                    </a:p>
                  </a:txBody>
                  <a:tcPr marL="91425" marR="91425" marT="91425" marB="91425"/>
                </a:tc>
                <a:extLst>
                  <a:ext uri="{0D108BD9-81ED-4DB2-BD59-A6C34878D82A}">
                    <a16:rowId xmlns:a16="http://schemas.microsoft.com/office/drawing/2014/main" val="10007"/>
                  </a:ext>
                </a:extLst>
              </a:tr>
              <a:tr h="328550">
                <a:tc>
                  <a:txBody>
                    <a:bodyPr/>
                    <a:lstStyle/>
                    <a:p>
                      <a:pPr marL="0" lvl="0" indent="0" algn="l" rtl="0">
                        <a:spcBef>
                          <a:spcPts val="0"/>
                        </a:spcBef>
                        <a:spcAft>
                          <a:spcPts val="0"/>
                        </a:spcAft>
                        <a:buNone/>
                      </a:pPr>
                      <a:r>
                        <a:rPr lang="en" sz="1000">
                          <a:solidFill>
                            <a:schemeClr val="dk1"/>
                          </a:solidFill>
                        </a:rPr>
                        <a:t>Hamburgers </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91</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15</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16.5%</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9</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0.0%</a:t>
                      </a:r>
                      <a:endParaRPr sz="1000">
                        <a:solidFill>
                          <a:schemeClr val="dk1"/>
                        </a:solidFill>
                      </a:endParaRPr>
                    </a:p>
                  </a:txBody>
                  <a:tcPr marL="91425" marR="91425" marT="91425" marB="91425"/>
                </a:tc>
                <a:extLst>
                  <a:ext uri="{0D108BD9-81ED-4DB2-BD59-A6C34878D82A}">
                    <a16:rowId xmlns:a16="http://schemas.microsoft.com/office/drawing/2014/main" val="10008"/>
                  </a:ext>
                </a:extLst>
              </a:tr>
              <a:tr h="328550">
                <a:tc>
                  <a:txBody>
                    <a:bodyPr/>
                    <a:lstStyle/>
                    <a:p>
                      <a:pPr marL="0" lvl="0" indent="0" algn="l" rtl="0">
                        <a:spcBef>
                          <a:spcPts val="0"/>
                        </a:spcBef>
                        <a:spcAft>
                          <a:spcPts val="0"/>
                        </a:spcAft>
                        <a:buNone/>
                      </a:pPr>
                      <a:r>
                        <a:rPr lang="en" sz="1000">
                          <a:solidFill>
                            <a:schemeClr val="dk1"/>
                          </a:solidFill>
                        </a:rPr>
                        <a:t>Milk</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30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a:t>
                      </a:r>
                      <a:endParaRPr sz="100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16.7% </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70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20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endParaRPr sz="1000">
                        <a:solidFill>
                          <a:schemeClr val="dk1"/>
                        </a:solidFill>
                      </a:endParaRPr>
                    </a:p>
                  </a:txBody>
                  <a:tcPr marL="91425" marR="91425" marT="91425" marB="91425">
                    <a:solidFill>
                      <a:srgbClr val="FFFF00"/>
                    </a:solidFill>
                  </a:tcPr>
                </a:tc>
                <a:extLst>
                  <a:ext uri="{0D108BD9-81ED-4DB2-BD59-A6C34878D82A}">
                    <a16:rowId xmlns:a16="http://schemas.microsoft.com/office/drawing/2014/main" val="10009"/>
                  </a:ext>
                </a:extLst>
              </a:tr>
              <a:tr h="328550">
                <a:tc>
                  <a:txBody>
                    <a:bodyPr/>
                    <a:lstStyle/>
                    <a:p>
                      <a:pPr marL="0" lvl="0" indent="0" algn="l" rtl="0">
                        <a:spcBef>
                          <a:spcPts val="0"/>
                        </a:spcBef>
                        <a:spcAft>
                          <a:spcPts val="0"/>
                        </a:spcAft>
                        <a:buNone/>
                      </a:pPr>
                      <a:r>
                        <a:rPr lang="en" sz="1000">
                          <a:solidFill>
                            <a:schemeClr val="dk1"/>
                          </a:solidFill>
                        </a:rPr>
                        <a:t>Water</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100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15</a:t>
                      </a:r>
                      <a:endParaRPr sz="1000" dirty="0">
                        <a:solidFill>
                          <a:schemeClr val="dk1"/>
                        </a:solidFill>
                      </a:endParaRPr>
                    </a:p>
                  </a:txBody>
                  <a:tcPr marL="91425" marR="91425" marT="91425" marB="91425"/>
                </a:tc>
                <a:tc>
                  <a:txBody>
                    <a:bodyPr/>
                    <a:lstStyle/>
                    <a:p>
                      <a:pPr marL="0" lvl="0" indent="0" algn="ctr" rtl="0">
                        <a:lnSpc>
                          <a:spcPct val="115000"/>
                        </a:lnSpc>
                        <a:spcBef>
                          <a:spcPts val="1200"/>
                        </a:spcBef>
                        <a:spcAft>
                          <a:spcPts val="1200"/>
                        </a:spcAft>
                        <a:buNone/>
                      </a:pPr>
                      <a:r>
                        <a:rPr lang="en" sz="1000">
                          <a:solidFill>
                            <a:schemeClr val="dk1"/>
                          </a:solidFill>
                        </a:rPr>
                        <a:t>15.0%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0.0%</a:t>
                      </a:r>
                      <a:endParaRPr sz="1000">
                        <a:solidFill>
                          <a:schemeClr val="dk1"/>
                        </a:solidFill>
                      </a:endParaRPr>
                    </a:p>
                  </a:txBody>
                  <a:tcPr marL="91425" marR="91425" marT="91425" marB="91425"/>
                </a:tc>
                <a:extLst>
                  <a:ext uri="{0D108BD9-81ED-4DB2-BD59-A6C34878D82A}">
                    <a16:rowId xmlns:a16="http://schemas.microsoft.com/office/drawing/2014/main" val="10010"/>
                  </a:ext>
                </a:extLst>
              </a:tr>
              <a:tr h="328550">
                <a:tc>
                  <a:txBody>
                    <a:bodyPr/>
                    <a:lstStyle/>
                    <a:p>
                      <a:pPr marL="0" lvl="0" indent="0" algn="l" rtl="0">
                        <a:spcBef>
                          <a:spcPts val="0"/>
                        </a:spcBef>
                        <a:spcAft>
                          <a:spcPts val="0"/>
                        </a:spcAft>
                        <a:buNone/>
                      </a:pPr>
                      <a:r>
                        <a:rPr lang="en" sz="1000">
                          <a:solidFill>
                            <a:schemeClr val="dk1"/>
                          </a:solidFill>
                        </a:rPr>
                        <a:t>Fruit cup</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tc>
                  <a:txBody>
                    <a:bodyPr/>
                    <a:lstStyle/>
                    <a:p>
                      <a:pPr marL="0" lvl="0" indent="0" algn="ctr" rtl="0">
                        <a:spcBef>
                          <a:spcPts val="0"/>
                        </a:spcBef>
                        <a:spcAft>
                          <a:spcPts val="0"/>
                        </a:spcAft>
                        <a:buNone/>
                      </a:pPr>
                      <a:r>
                        <a:rPr lang="en" sz="1000">
                          <a:solidFill>
                            <a:schemeClr val="dk1"/>
                          </a:solidFill>
                        </a:rPr>
                        <a:t>4</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20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4</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5.0%</a:t>
                      </a:r>
                      <a:endParaRPr sz="1000">
                        <a:solidFill>
                          <a:schemeClr val="dk1"/>
                        </a:solidFill>
                      </a:endParaRPr>
                    </a:p>
                  </a:txBody>
                  <a:tcPr marL="91425" marR="91425" marT="91425" marB="91425"/>
                </a:tc>
                <a:extLst>
                  <a:ext uri="{0D108BD9-81ED-4DB2-BD59-A6C34878D82A}">
                    <a16:rowId xmlns:a16="http://schemas.microsoft.com/office/drawing/2014/main" val="10011"/>
                  </a:ext>
                </a:extLst>
              </a:tr>
              <a:tr h="328550">
                <a:tc>
                  <a:txBody>
                    <a:bodyPr/>
                    <a:lstStyle/>
                    <a:p>
                      <a:pPr marL="0" lvl="0" indent="0" algn="l" rtl="0">
                        <a:spcBef>
                          <a:spcPts val="0"/>
                        </a:spcBef>
                        <a:spcAft>
                          <a:spcPts val="0"/>
                        </a:spcAft>
                        <a:buNone/>
                      </a:pPr>
                      <a:r>
                        <a:rPr lang="en" sz="1000">
                          <a:solidFill>
                            <a:schemeClr val="dk1"/>
                          </a:solidFill>
                        </a:rPr>
                        <a:t>Chocolate cookie</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14</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5</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endParaRPr sz="1000" dirty="0">
                        <a:solidFill>
                          <a:schemeClr val="dk1"/>
                        </a:solidFill>
                      </a:endParaRPr>
                    </a:p>
                  </a:txBody>
                  <a:tcPr marL="91425" marR="91425" marT="91425" marB="91425">
                    <a:solidFill>
                      <a:srgbClr val="FFFF00"/>
                    </a:solidFill>
                  </a:tcPr>
                </a:tc>
                <a:tc>
                  <a:txBody>
                    <a:bodyPr/>
                    <a:lstStyle/>
                    <a:p>
                      <a:pPr marL="0" lvl="0" indent="0" algn="ctr" rtl="0">
                        <a:spcBef>
                          <a:spcPts val="0"/>
                        </a:spcBef>
                        <a:spcAft>
                          <a:spcPts val="0"/>
                        </a:spcAft>
                        <a:buNone/>
                      </a:pPr>
                      <a:r>
                        <a:rPr lang="en" sz="1000">
                          <a:solidFill>
                            <a:schemeClr val="dk1"/>
                          </a:solidFill>
                        </a:rPr>
                        <a:t>86</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6</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6.9%</a:t>
                      </a:r>
                      <a:endParaRPr sz="1000" dirty="0">
                        <a:solidFill>
                          <a:schemeClr val="dk1"/>
                        </a:solidFill>
                      </a:endParaRPr>
                    </a:p>
                  </a:txBody>
                  <a:tcPr marL="91425" marR="91425" marT="91425" marB="91425"/>
                </a:tc>
                <a:extLst>
                  <a:ext uri="{0D108BD9-81ED-4DB2-BD59-A6C34878D82A}">
                    <a16:rowId xmlns:a16="http://schemas.microsoft.com/office/drawing/2014/main" val="10012"/>
                  </a:ext>
                </a:extLst>
              </a:tr>
              <a:tr h="0">
                <a:tc>
                  <a:txBody>
                    <a:bodyPr/>
                    <a:lstStyle/>
                    <a:p>
                      <a:pPr marL="0" lvl="0" indent="0" algn="l" rtl="0">
                        <a:spcBef>
                          <a:spcPts val="0"/>
                        </a:spcBef>
                        <a:spcAft>
                          <a:spcPts val="0"/>
                        </a:spcAft>
                        <a:buNone/>
                      </a:pPr>
                      <a:r>
                        <a:rPr lang="en" sz="1000">
                          <a:solidFill>
                            <a:schemeClr val="dk1"/>
                          </a:solidFill>
                        </a:rPr>
                        <a:t>Cupcake</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20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5.0%</a:t>
                      </a:r>
                      <a:endParaRPr sz="10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80</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a:solidFill>
                            <a:schemeClr val="dk1"/>
                          </a:solidFill>
                        </a:rPr>
                        <a:t>19</a:t>
                      </a:r>
                      <a:endParaRPr sz="1000">
                        <a:solidFill>
                          <a:schemeClr val="dk1"/>
                        </a:solidFill>
                      </a:endParaRPr>
                    </a:p>
                  </a:txBody>
                  <a:tcPr marL="91425" marR="91425" marT="91425" marB="91425"/>
                </a:tc>
                <a:tc>
                  <a:txBody>
                    <a:bodyPr/>
                    <a:lstStyle/>
                    <a:p>
                      <a:pPr marL="0" lvl="0" indent="0" algn="ctr" rtl="0">
                        <a:spcBef>
                          <a:spcPts val="0"/>
                        </a:spcBef>
                        <a:spcAft>
                          <a:spcPts val="0"/>
                        </a:spcAft>
                        <a:buNone/>
                      </a:pPr>
                      <a:r>
                        <a:rPr lang="en" sz="1000" dirty="0">
                          <a:solidFill>
                            <a:schemeClr val="dk1"/>
                          </a:solidFill>
                        </a:rPr>
                        <a:t>23.8%</a:t>
                      </a:r>
                      <a:endParaRPr sz="1000" dirty="0">
                        <a:solidFill>
                          <a:schemeClr val="dk1"/>
                        </a:solidFill>
                      </a:endParaRPr>
                    </a:p>
                  </a:txBody>
                  <a:tcPr marL="91425" marR="91425" marT="91425" marB="91425"/>
                </a:tc>
                <a:extLst>
                  <a:ext uri="{0D108BD9-81ED-4DB2-BD59-A6C34878D82A}">
                    <a16:rowId xmlns:a16="http://schemas.microsoft.com/office/drawing/2014/main" val="1001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00" y="209700"/>
            <a:ext cx="8520600" cy="572700"/>
          </a:xfrm>
          <a:prstGeom prst="rect">
            <a:avLst/>
          </a:prstGeom>
          <a:solidFill>
            <a:srgbClr val="00FF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Attack Rate Formula</a:t>
            </a:r>
            <a:endParaRPr>
              <a:solidFill>
                <a:schemeClr val="lt1"/>
              </a:solidFill>
            </a:endParaRPr>
          </a:p>
        </p:txBody>
      </p:sp>
      <p:sp>
        <p:nvSpPr>
          <p:cNvPr id="95" name="Google Shape;95;p18"/>
          <p:cNvSpPr txBox="1"/>
          <p:nvPr/>
        </p:nvSpPr>
        <p:spPr>
          <a:xfrm>
            <a:off x="228375" y="1020250"/>
            <a:ext cx="87735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i="1" dirty="0">
                <a:solidFill>
                  <a:srgbClr val="00FF00"/>
                </a:solidFill>
              </a:rPr>
              <a:t>Attack Rate = (# of students who ate the food and reported ill / # students who ate the food) * 100</a:t>
            </a:r>
            <a:endParaRPr sz="1500" i="1" dirty="0">
              <a:solidFill>
                <a:srgbClr val="00FF00"/>
              </a:solidFill>
            </a:endParaRPr>
          </a:p>
        </p:txBody>
      </p:sp>
      <p:sp>
        <p:nvSpPr>
          <p:cNvPr id="96" name="Google Shape;96;p18"/>
          <p:cNvSpPr txBox="1"/>
          <p:nvPr/>
        </p:nvSpPr>
        <p:spPr>
          <a:xfrm>
            <a:off x="639825" y="1673600"/>
            <a:ext cx="7950600" cy="1062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dirty="0">
                <a:solidFill>
                  <a:srgbClr val="FF0091"/>
                </a:solidFill>
              </a:rPr>
              <a:t>Chocolate Chip Cookie Attack Rate: </a:t>
            </a:r>
            <a:endParaRPr sz="1900" dirty="0">
              <a:solidFill>
                <a:srgbClr val="FF0091"/>
              </a:solidFill>
            </a:endParaRPr>
          </a:p>
          <a:p>
            <a:pPr marL="0" lvl="0" indent="0" algn="l" rtl="0">
              <a:spcBef>
                <a:spcPts val="0"/>
              </a:spcBef>
              <a:spcAft>
                <a:spcPts val="0"/>
              </a:spcAft>
              <a:buNone/>
            </a:pPr>
            <a:endParaRPr sz="1900" dirty="0">
              <a:solidFill>
                <a:srgbClr val="FF0091"/>
              </a:solidFill>
            </a:endParaRPr>
          </a:p>
          <a:p>
            <a:pPr marL="0" lvl="0" indent="0" algn="l" rtl="0">
              <a:spcBef>
                <a:spcPts val="0"/>
              </a:spcBef>
              <a:spcAft>
                <a:spcPts val="0"/>
              </a:spcAft>
              <a:buNone/>
            </a:pPr>
            <a:r>
              <a:rPr lang="en" sz="1900" dirty="0">
                <a:solidFill>
                  <a:srgbClr val="FF0091"/>
                </a:solidFill>
              </a:rPr>
              <a:t>X = (5 / 14) * 100</a:t>
            </a:r>
            <a:endParaRPr sz="1900" dirty="0">
              <a:solidFill>
                <a:srgbClr val="FF009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311700" y="209700"/>
            <a:ext cx="8520600" cy="572700"/>
          </a:xfrm>
          <a:prstGeom prst="rect">
            <a:avLst/>
          </a:prstGeom>
          <a:solidFill>
            <a:srgbClr val="00FF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Attack Rate Formula</a:t>
            </a:r>
            <a:endParaRPr>
              <a:solidFill>
                <a:schemeClr val="lt1"/>
              </a:solidFill>
            </a:endParaRPr>
          </a:p>
        </p:txBody>
      </p:sp>
      <p:sp>
        <p:nvSpPr>
          <p:cNvPr id="102" name="Google Shape;102;p19"/>
          <p:cNvSpPr txBox="1"/>
          <p:nvPr/>
        </p:nvSpPr>
        <p:spPr>
          <a:xfrm>
            <a:off x="228375" y="1020250"/>
            <a:ext cx="87735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i="1">
                <a:solidFill>
                  <a:srgbClr val="00FF00"/>
                </a:solidFill>
              </a:rPr>
              <a:t>Attack Rate = (# of individuals who ate the food and reported ill / # individuals who ate the food) * 100</a:t>
            </a:r>
            <a:endParaRPr sz="1500" i="1">
              <a:solidFill>
                <a:srgbClr val="00FF00"/>
              </a:solidFill>
            </a:endParaRPr>
          </a:p>
        </p:txBody>
      </p:sp>
      <p:sp>
        <p:nvSpPr>
          <p:cNvPr id="103" name="Google Shape;103;p19"/>
          <p:cNvSpPr txBox="1"/>
          <p:nvPr/>
        </p:nvSpPr>
        <p:spPr>
          <a:xfrm>
            <a:off x="639825" y="1673600"/>
            <a:ext cx="7950600" cy="1062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0091"/>
                </a:solidFill>
              </a:rPr>
              <a:t>Chocolate Chip Cookie Attack Rate: </a:t>
            </a:r>
            <a:endParaRPr sz="1900">
              <a:solidFill>
                <a:srgbClr val="FF0091"/>
              </a:solidFill>
            </a:endParaRPr>
          </a:p>
          <a:p>
            <a:pPr marL="0" lvl="0" indent="0" algn="l" rtl="0">
              <a:spcBef>
                <a:spcPts val="0"/>
              </a:spcBef>
              <a:spcAft>
                <a:spcPts val="0"/>
              </a:spcAft>
              <a:buNone/>
            </a:pPr>
            <a:endParaRPr sz="1900">
              <a:solidFill>
                <a:srgbClr val="FF0091"/>
              </a:solidFill>
            </a:endParaRPr>
          </a:p>
          <a:p>
            <a:pPr marL="0" lvl="0" indent="0" algn="l" rtl="0">
              <a:spcBef>
                <a:spcPts val="0"/>
              </a:spcBef>
              <a:spcAft>
                <a:spcPts val="0"/>
              </a:spcAft>
              <a:buNone/>
            </a:pPr>
            <a:r>
              <a:rPr lang="en" sz="1900">
                <a:solidFill>
                  <a:srgbClr val="FF0091"/>
                </a:solidFill>
              </a:rPr>
              <a:t>X = (5 / 14) * 100</a:t>
            </a:r>
            <a:endParaRPr sz="1900">
              <a:solidFill>
                <a:srgbClr val="FF0091"/>
              </a:solidFill>
            </a:endParaRPr>
          </a:p>
        </p:txBody>
      </p:sp>
      <p:sp>
        <p:nvSpPr>
          <p:cNvPr id="104" name="Google Shape;104;p19"/>
          <p:cNvSpPr txBox="1"/>
          <p:nvPr/>
        </p:nvSpPr>
        <p:spPr>
          <a:xfrm>
            <a:off x="639825" y="2935250"/>
            <a:ext cx="14841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0091"/>
                </a:solidFill>
              </a:rPr>
              <a:t>X = 35.7%</a:t>
            </a:r>
            <a:endParaRPr sz="1900">
              <a:solidFill>
                <a:srgbClr val="FF0091"/>
              </a:solidFill>
            </a:endParaRPr>
          </a:p>
        </p:txBody>
      </p:sp>
      <p:sp>
        <p:nvSpPr>
          <p:cNvPr id="105" name="Google Shape;105;p19"/>
          <p:cNvSpPr/>
          <p:nvPr/>
        </p:nvSpPr>
        <p:spPr>
          <a:xfrm>
            <a:off x="596300" y="2837600"/>
            <a:ext cx="1409400" cy="672300"/>
          </a:xfrm>
          <a:prstGeom prst="ellipse">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9"/>
          <p:cNvSpPr txBox="1"/>
          <p:nvPr/>
        </p:nvSpPr>
        <p:spPr>
          <a:xfrm>
            <a:off x="2765050" y="3396100"/>
            <a:ext cx="5151900" cy="1354500"/>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Clr>
                <a:srgbClr val="FF0091"/>
              </a:buClr>
              <a:buSzPts val="1900"/>
              <a:buAutoNum type="arabicPeriod"/>
            </a:pPr>
            <a:r>
              <a:rPr lang="en" sz="1900" dirty="0">
                <a:solidFill>
                  <a:srgbClr val="FF0091"/>
                </a:solidFill>
              </a:rPr>
              <a:t>What might a </a:t>
            </a:r>
            <a:r>
              <a:rPr lang="en" sz="1900" u="sng" dirty="0">
                <a:solidFill>
                  <a:srgbClr val="FF0091"/>
                </a:solidFill>
              </a:rPr>
              <a:t>high</a:t>
            </a:r>
            <a:r>
              <a:rPr lang="en" sz="1900" dirty="0">
                <a:solidFill>
                  <a:srgbClr val="FF0091"/>
                </a:solidFill>
              </a:rPr>
              <a:t> attack rate indicate?</a:t>
            </a:r>
            <a:endParaRPr sz="1900" dirty="0">
              <a:solidFill>
                <a:srgbClr val="FF0091"/>
              </a:solidFill>
            </a:endParaRPr>
          </a:p>
          <a:p>
            <a:pPr marL="0" lvl="0" indent="0" algn="l" rtl="0">
              <a:spcBef>
                <a:spcPts val="0"/>
              </a:spcBef>
              <a:spcAft>
                <a:spcPts val="0"/>
              </a:spcAft>
              <a:buNone/>
            </a:pPr>
            <a:endParaRPr sz="1900" dirty="0">
              <a:solidFill>
                <a:srgbClr val="FF0091"/>
              </a:solidFill>
            </a:endParaRPr>
          </a:p>
          <a:p>
            <a:pPr marL="107950" lvl="0" algn="l" rtl="0">
              <a:spcBef>
                <a:spcPts val="0"/>
              </a:spcBef>
              <a:spcAft>
                <a:spcPts val="0"/>
              </a:spcAft>
              <a:buClr>
                <a:srgbClr val="FF0091"/>
              </a:buClr>
              <a:buSzPts val="1900"/>
            </a:pPr>
            <a:r>
              <a:rPr lang="en" sz="1900" dirty="0">
                <a:solidFill>
                  <a:srgbClr val="FF0091"/>
                </a:solidFill>
              </a:rPr>
              <a:t>2.  How high is the attack rate of the cookie compared to the other food items?</a:t>
            </a:r>
            <a:endParaRPr sz="1900" dirty="0">
              <a:solidFill>
                <a:srgbClr val="FF009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209700"/>
            <a:ext cx="8520600" cy="572700"/>
          </a:xfrm>
          <a:prstGeom prst="rect">
            <a:avLst/>
          </a:prstGeom>
          <a:solidFill>
            <a:srgbClr val="00FF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Rate Formula</a:t>
            </a:r>
            <a:endParaRPr>
              <a:solidFill>
                <a:schemeClr val="lt1"/>
              </a:solidFill>
            </a:endParaRPr>
          </a:p>
        </p:txBody>
      </p:sp>
      <p:sp>
        <p:nvSpPr>
          <p:cNvPr id="112" name="Google Shape;112;p20"/>
          <p:cNvSpPr txBox="1"/>
          <p:nvPr/>
        </p:nvSpPr>
        <p:spPr>
          <a:xfrm>
            <a:off x="260525" y="1008525"/>
            <a:ext cx="8631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i="1" dirty="0">
                <a:solidFill>
                  <a:srgbClr val="00FF00"/>
                </a:solidFill>
              </a:rPr>
              <a:t>Rate = (# of students who did </a:t>
            </a:r>
            <a:r>
              <a:rPr lang="en" i="1" u="sng" dirty="0">
                <a:solidFill>
                  <a:srgbClr val="00FF00"/>
                </a:solidFill>
              </a:rPr>
              <a:t>not eat</a:t>
            </a:r>
            <a:r>
              <a:rPr lang="en" i="1" dirty="0">
                <a:solidFill>
                  <a:srgbClr val="00FF00"/>
                </a:solidFill>
              </a:rPr>
              <a:t> the food and reported ill / # students who did not eat) * 100</a:t>
            </a:r>
            <a:endParaRPr i="1" dirty="0">
              <a:solidFill>
                <a:srgbClr val="00FF00"/>
              </a:solidFill>
            </a:endParaRPr>
          </a:p>
        </p:txBody>
      </p:sp>
      <p:sp>
        <p:nvSpPr>
          <p:cNvPr id="113" name="Google Shape;113;p20"/>
          <p:cNvSpPr txBox="1"/>
          <p:nvPr/>
        </p:nvSpPr>
        <p:spPr>
          <a:xfrm>
            <a:off x="639825" y="1673600"/>
            <a:ext cx="7950600" cy="1062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dirty="0">
                <a:solidFill>
                  <a:srgbClr val="FF0091"/>
                </a:solidFill>
              </a:rPr>
              <a:t>House Salad Rate: </a:t>
            </a:r>
            <a:endParaRPr sz="1900" dirty="0">
              <a:solidFill>
                <a:srgbClr val="FF0091"/>
              </a:solidFill>
            </a:endParaRPr>
          </a:p>
          <a:p>
            <a:pPr marL="0" lvl="0" indent="0" algn="l" rtl="0">
              <a:spcBef>
                <a:spcPts val="0"/>
              </a:spcBef>
              <a:spcAft>
                <a:spcPts val="0"/>
              </a:spcAft>
              <a:buNone/>
            </a:pPr>
            <a:endParaRPr sz="1900" dirty="0">
              <a:solidFill>
                <a:srgbClr val="FF0091"/>
              </a:solidFill>
            </a:endParaRPr>
          </a:p>
          <a:p>
            <a:pPr marL="0" lvl="0" indent="0" algn="l" rtl="0">
              <a:spcBef>
                <a:spcPts val="0"/>
              </a:spcBef>
              <a:spcAft>
                <a:spcPts val="0"/>
              </a:spcAft>
              <a:buNone/>
            </a:pPr>
            <a:r>
              <a:rPr lang="en" sz="1900" dirty="0">
                <a:solidFill>
                  <a:srgbClr val="FF0091"/>
                </a:solidFill>
              </a:rPr>
              <a:t>X = (7 / 32) * 100</a:t>
            </a:r>
            <a:endParaRPr sz="1900" dirty="0">
              <a:solidFill>
                <a:srgbClr val="FF009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311700" y="209700"/>
            <a:ext cx="8520600" cy="572700"/>
          </a:xfrm>
          <a:prstGeom prst="rect">
            <a:avLst/>
          </a:prstGeom>
          <a:solidFill>
            <a:srgbClr val="00FF00"/>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Rate Formula</a:t>
            </a:r>
            <a:endParaRPr>
              <a:solidFill>
                <a:schemeClr val="lt1"/>
              </a:solidFill>
            </a:endParaRPr>
          </a:p>
        </p:txBody>
      </p:sp>
      <p:sp>
        <p:nvSpPr>
          <p:cNvPr id="119" name="Google Shape;119;p21"/>
          <p:cNvSpPr txBox="1"/>
          <p:nvPr/>
        </p:nvSpPr>
        <p:spPr>
          <a:xfrm>
            <a:off x="260525" y="1008525"/>
            <a:ext cx="8631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i="1">
                <a:solidFill>
                  <a:srgbClr val="00FF00"/>
                </a:solidFill>
              </a:rPr>
              <a:t>Rate = (# of individuals who did </a:t>
            </a:r>
            <a:r>
              <a:rPr lang="en" i="1" u="sng">
                <a:solidFill>
                  <a:srgbClr val="00FF00"/>
                </a:solidFill>
              </a:rPr>
              <a:t>not eat</a:t>
            </a:r>
            <a:r>
              <a:rPr lang="en" i="1">
                <a:solidFill>
                  <a:srgbClr val="00FF00"/>
                </a:solidFill>
              </a:rPr>
              <a:t> the food and reported ill / # individuals who did not eat) * 100</a:t>
            </a:r>
            <a:endParaRPr i="1">
              <a:solidFill>
                <a:srgbClr val="00FF00"/>
              </a:solidFill>
            </a:endParaRPr>
          </a:p>
        </p:txBody>
      </p:sp>
      <p:sp>
        <p:nvSpPr>
          <p:cNvPr id="120" name="Google Shape;120;p21"/>
          <p:cNvSpPr txBox="1"/>
          <p:nvPr/>
        </p:nvSpPr>
        <p:spPr>
          <a:xfrm>
            <a:off x="639825" y="1673600"/>
            <a:ext cx="7950600" cy="1062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0091"/>
                </a:solidFill>
              </a:rPr>
              <a:t>House Salad Rate: </a:t>
            </a:r>
            <a:endParaRPr sz="1900">
              <a:solidFill>
                <a:srgbClr val="FF0091"/>
              </a:solidFill>
            </a:endParaRPr>
          </a:p>
          <a:p>
            <a:pPr marL="0" lvl="0" indent="0" algn="l" rtl="0">
              <a:spcBef>
                <a:spcPts val="0"/>
              </a:spcBef>
              <a:spcAft>
                <a:spcPts val="0"/>
              </a:spcAft>
              <a:buNone/>
            </a:pPr>
            <a:endParaRPr sz="1900">
              <a:solidFill>
                <a:srgbClr val="FF0091"/>
              </a:solidFill>
            </a:endParaRPr>
          </a:p>
          <a:p>
            <a:pPr marL="0" lvl="0" indent="0" algn="l" rtl="0">
              <a:spcBef>
                <a:spcPts val="0"/>
              </a:spcBef>
              <a:spcAft>
                <a:spcPts val="0"/>
              </a:spcAft>
              <a:buNone/>
            </a:pPr>
            <a:r>
              <a:rPr lang="en" sz="1900">
                <a:solidFill>
                  <a:srgbClr val="FF0091"/>
                </a:solidFill>
              </a:rPr>
              <a:t>X = (7 / 32) * 100</a:t>
            </a:r>
            <a:endParaRPr sz="1900">
              <a:solidFill>
                <a:srgbClr val="FF0091"/>
              </a:solidFill>
            </a:endParaRPr>
          </a:p>
        </p:txBody>
      </p:sp>
      <p:sp>
        <p:nvSpPr>
          <p:cNvPr id="121" name="Google Shape;121;p21"/>
          <p:cNvSpPr txBox="1"/>
          <p:nvPr/>
        </p:nvSpPr>
        <p:spPr>
          <a:xfrm>
            <a:off x="639825" y="2905650"/>
            <a:ext cx="14619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0091"/>
                </a:solidFill>
              </a:rPr>
              <a:t>X = 21.9%</a:t>
            </a:r>
            <a:endParaRPr sz="1900">
              <a:solidFill>
                <a:srgbClr val="FF0091"/>
              </a:solidFill>
            </a:endParaRPr>
          </a:p>
        </p:txBody>
      </p:sp>
      <p:sp>
        <p:nvSpPr>
          <p:cNvPr id="122" name="Google Shape;122;p21"/>
          <p:cNvSpPr/>
          <p:nvPr/>
        </p:nvSpPr>
        <p:spPr>
          <a:xfrm>
            <a:off x="558425" y="2808000"/>
            <a:ext cx="1461900" cy="672300"/>
          </a:xfrm>
          <a:prstGeom prst="ellipse">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txBox="1"/>
          <p:nvPr/>
        </p:nvSpPr>
        <p:spPr>
          <a:xfrm>
            <a:off x="3200616" y="3382650"/>
            <a:ext cx="5530200" cy="1061799"/>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Clr>
                <a:srgbClr val="FF0091"/>
              </a:buClr>
              <a:buSzPts val="1900"/>
              <a:buAutoNum type="arabicPeriod"/>
            </a:pPr>
            <a:r>
              <a:rPr lang="en" sz="1900" dirty="0">
                <a:solidFill>
                  <a:srgbClr val="FF0091"/>
                </a:solidFill>
              </a:rPr>
              <a:t>What might a </a:t>
            </a:r>
            <a:r>
              <a:rPr lang="en" sz="1900" u="sng" dirty="0">
                <a:solidFill>
                  <a:srgbClr val="FF0091"/>
                </a:solidFill>
              </a:rPr>
              <a:t>high rate</a:t>
            </a:r>
            <a:r>
              <a:rPr lang="en" sz="1900" dirty="0">
                <a:solidFill>
                  <a:srgbClr val="FF0091"/>
                </a:solidFill>
              </a:rPr>
              <a:t> indicate?</a:t>
            </a:r>
            <a:endParaRPr sz="1900" dirty="0">
              <a:solidFill>
                <a:srgbClr val="FF0091"/>
              </a:solidFill>
            </a:endParaRPr>
          </a:p>
          <a:p>
            <a:pPr marL="0" lvl="0" indent="0" algn="l" rtl="0">
              <a:spcBef>
                <a:spcPts val="0"/>
              </a:spcBef>
              <a:spcAft>
                <a:spcPts val="0"/>
              </a:spcAft>
              <a:buNone/>
            </a:pPr>
            <a:endParaRPr sz="1900" dirty="0">
              <a:solidFill>
                <a:srgbClr val="FF0091"/>
              </a:solidFill>
            </a:endParaRPr>
          </a:p>
          <a:p>
            <a:pPr marL="107950" lvl="0" algn="l" rtl="0">
              <a:spcBef>
                <a:spcPts val="0"/>
              </a:spcBef>
              <a:spcAft>
                <a:spcPts val="0"/>
              </a:spcAft>
              <a:buClr>
                <a:srgbClr val="FF0091"/>
              </a:buClr>
              <a:buSzPts val="1900"/>
            </a:pPr>
            <a:r>
              <a:rPr lang="en" sz="1900" dirty="0">
                <a:solidFill>
                  <a:srgbClr val="FF0091"/>
                </a:solidFill>
              </a:rPr>
              <a:t>2.  What does a </a:t>
            </a:r>
            <a:r>
              <a:rPr lang="en" sz="1900" u="sng" dirty="0">
                <a:solidFill>
                  <a:srgbClr val="FF0091"/>
                </a:solidFill>
              </a:rPr>
              <a:t>low rate</a:t>
            </a:r>
            <a:r>
              <a:rPr lang="en" sz="1900" dirty="0">
                <a:solidFill>
                  <a:srgbClr val="FF0091"/>
                </a:solidFill>
              </a:rPr>
              <a:t> indicate? </a:t>
            </a: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B9A95FB51D0F14680BA92B7D05DEFC3" ma:contentTypeVersion="10" ma:contentTypeDescription="Create a new document." ma:contentTypeScope="" ma:versionID="48826d41d16053f6a31ff851cf624ff5">
  <xsd:schema xmlns:xsd="http://www.w3.org/2001/XMLSchema" xmlns:xs="http://www.w3.org/2001/XMLSchema" xmlns:p="http://schemas.microsoft.com/office/2006/metadata/properties" xmlns:ns3="3509ef05-210c-404e-9714-4c69adb2d75e" targetNamespace="http://schemas.microsoft.com/office/2006/metadata/properties" ma:root="true" ma:fieldsID="8f154fec49c2dba9e4a0e660541eb19f" ns3:_="">
    <xsd:import namespace="3509ef05-210c-404e-9714-4c69adb2d75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09ef05-210c-404e-9714-4c69adb2d7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2221B4-A965-44E1-981F-D40CB6412150}">
  <ds:schemaRefs>
    <ds:schemaRef ds:uri="http://www.w3.org/XML/1998/namespace"/>
    <ds:schemaRef ds:uri="http://schemas.microsoft.com/office/2006/documentManagement/types"/>
    <ds:schemaRef ds:uri="3509ef05-210c-404e-9714-4c69adb2d75e"/>
    <ds:schemaRef ds:uri="http://schemas.microsoft.com/office/2006/metadata/properties"/>
    <ds:schemaRef ds:uri="http://purl.org/dc/elements/1.1/"/>
    <ds:schemaRef ds:uri="http://schemas.openxmlformats.org/package/2006/metadata/core-properties"/>
    <ds:schemaRef ds:uri="http://schemas.microsoft.com/office/infopath/2007/PartnerControls"/>
    <ds:schemaRef ds:uri="http://purl.org/dc/dcmitype/"/>
    <ds:schemaRef ds:uri="http://purl.org/dc/terms/"/>
  </ds:schemaRefs>
</ds:datastoreItem>
</file>

<file path=customXml/itemProps2.xml><?xml version="1.0" encoding="utf-8"?>
<ds:datastoreItem xmlns:ds="http://schemas.openxmlformats.org/officeDocument/2006/customXml" ds:itemID="{E46CB932-92FB-444C-B2EE-5EC50FE43C8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509ef05-210c-404e-9714-4c69adb2d7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81C1202-CC75-4398-B06A-D0B62BBD3A1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120</TotalTime>
  <Words>2845</Words>
  <Application>Microsoft Macintosh PowerPoint</Application>
  <PresentationFormat>On-screen Show (16:9)</PresentationFormat>
  <Paragraphs>496</Paragraphs>
  <Slides>19</Slides>
  <Notes>19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19</vt:i4>
      </vt:variant>
    </vt:vector>
  </HeadingPairs>
  <TitlesOfParts>
    <vt:vector size="21" baseType="lpstr">
      <vt:lpstr>Arial</vt:lpstr>
      <vt:lpstr>Simple Dark</vt:lpstr>
      <vt:lpstr>ENVIRONMENTAL FOOD CONTAMINATION</vt:lpstr>
      <vt:lpstr>PowerPoint Presentation</vt:lpstr>
      <vt:lpstr>The Outbreak</vt:lpstr>
      <vt:lpstr>The 3rd grade students hosted a potluck lunch at their school and 100 students attended the luncheon. Students, teachers, and staff volunteered to bring food and beverage items to the potluck.     </vt:lpstr>
      <vt:lpstr>PowerPoint Presentation</vt:lpstr>
      <vt:lpstr>Attack Rate Formula</vt:lpstr>
      <vt:lpstr>Attack Rate Formula</vt:lpstr>
      <vt:lpstr>Rate Formula</vt:lpstr>
      <vt:lpstr>Rate Formula</vt:lpstr>
      <vt:lpstr>PowerPoint Presentation</vt:lpstr>
      <vt:lpstr>Missing values for # who ate/ did not eat</vt:lpstr>
      <vt:lpstr>Missing values for # who ate/ did not eat</vt:lpstr>
      <vt:lpstr>PowerPoint Presentation</vt:lpstr>
      <vt:lpstr>Disease Detective Tools</vt:lpstr>
      <vt:lpstr>The “Big 6” Microorganisms in Food Safety </vt:lpstr>
      <vt:lpstr>PowerPoint Presentation</vt:lpstr>
      <vt:lpstr>PowerPoint Presentation</vt:lpstr>
      <vt:lpstr>Questions?</vt:lpstr>
      <vt:lpstr>Divide into groups to visit four workstations  You will need your worksheet and a pencil  You will spend 10 minutes at each scenario presented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FOOD CONTAMINATION</dc:title>
  <dc:creator>Burcham, Sara (burchasa)</dc:creator>
  <cp:lastModifiedBy>Burcham, Sara (burchasa)</cp:lastModifiedBy>
  <cp:revision>6</cp:revision>
  <dcterms:modified xsi:type="dcterms:W3CDTF">2023-06-01T01:32:55Z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0x0101006B9A95FB51D0F14680BA92B7D05DEFC3</vt:lpwstr>
  </property>
</Properties>
</file>